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9"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 id="298" r:id="rId42"/>
    <p:sldId id="299" r:id="rId43"/>
    <p:sldId id="300" r:id="rId44"/>
    <p:sldId id="301" r:id="rId45"/>
    <p:sldId id="302" r:id="rId46"/>
    <p:sldId id="303" r:id="rId47"/>
    <p:sldId id="304"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4/7/2015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4/7/2015</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4/7/2015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4/7/2015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4/7/2015</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solidFill>
                  <a:srgbClr val="FF0000"/>
                </a:solidFill>
                <a:latin typeface="Book Antiqua" panose="02040602050305030304" pitchFamily="18" charset="0"/>
              </a:rPr>
              <a:t>Pengendalian intern</a:t>
            </a:r>
            <a:endParaRPr lang="id-ID" b="1" dirty="0">
              <a:solidFill>
                <a:srgbClr val="FF0000"/>
              </a:solidFill>
              <a:latin typeface="Book Antiqua" panose="02040602050305030304" pitchFamily="18" charset="0"/>
            </a:endParaRP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159795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a:solidFill>
                  <a:srgbClr val="002060"/>
                </a:solidFill>
                <a:latin typeface="Book Antiqua" panose="02040602050305030304" pitchFamily="18" charset="0"/>
              </a:rPr>
              <a:t>4. informasi &amp; komunikasi</a:t>
            </a:r>
            <a:br>
              <a:rPr lang="id-ID" sz="3600" b="1" dirty="0">
                <a:solidFill>
                  <a:srgbClr val="002060"/>
                </a:solidFill>
                <a:latin typeface="Book Antiqua" panose="02040602050305030304" pitchFamily="18" charset="0"/>
              </a:rPr>
            </a:br>
            <a:r>
              <a:rPr lang="id-ID" sz="3600" b="1" dirty="0">
                <a:solidFill>
                  <a:srgbClr val="00B050"/>
                </a:solidFill>
                <a:latin typeface="Book Antiqua" panose="02040602050305030304" pitchFamily="18" charset="0"/>
              </a:rPr>
              <a:t/>
            </a:r>
            <a:br>
              <a:rPr lang="id-ID" sz="3600" b="1" dirty="0">
                <a:solidFill>
                  <a:srgbClr val="00B050"/>
                </a:solidFill>
                <a:latin typeface="Book Antiqua" panose="02040602050305030304" pitchFamily="18" charset="0"/>
              </a:rPr>
            </a:br>
            <a:r>
              <a:rPr lang="id-ID" sz="3600" b="1" dirty="0" smtClean="0">
                <a:solidFill>
                  <a:srgbClr val="00B050"/>
                </a:solidFill>
                <a:latin typeface="Book Antiqua" panose="02040602050305030304" pitchFamily="18" charset="0"/>
              </a:rPr>
              <a:t>pengidentifikasian, penangkapan, dan pertukaran informasi dlm suatu be</a:t>
            </a:r>
            <a:r>
              <a:rPr lang="id-ID" sz="3200" b="1" dirty="0" smtClean="0">
                <a:solidFill>
                  <a:srgbClr val="00B050"/>
                </a:solidFill>
                <a:latin typeface="Book Antiqua" panose="02040602050305030304" pitchFamily="18" charset="0"/>
              </a:rPr>
              <a:t>ntuk dan waktu yg memungkinkan org melaksanakan tanggungjawab mereka</a:t>
            </a:r>
            <a:endParaRPr lang="id-ID" sz="3200" b="1" dirty="0">
              <a:solidFill>
                <a:srgbClr val="00B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352241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a:solidFill>
                  <a:srgbClr val="002060"/>
                </a:solidFill>
                <a:latin typeface="Book Antiqua" panose="02040602050305030304" pitchFamily="18" charset="0"/>
              </a:rPr>
              <a:t>5. pemantauan</a:t>
            </a:r>
            <a:br>
              <a:rPr lang="id-ID" sz="3600" b="1" dirty="0">
                <a:solidFill>
                  <a:srgbClr val="002060"/>
                </a:solidFill>
                <a:latin typeface="Book Antiqua" panose="02040602050305030304" pitchFamily="18" charset="0"/>
              </a:rPr>
            </a:br>
            <a:r>
              <a:rPr lang="id-ID" sz="3600" b="1" dirty="0" smtClean="0">
                <a:solidFill>
                  <a:srgbClr val="00B050"/>
                </a:solidFill>
                <a:latin typeface="Book Antiqua" panose="02040602050305030304" pitchFamily="18" charset="0"/>
              </a:rPr>
              <a:t/>
            </a:r>
            <a:br>
              <a:rPr lang="id-ID" sz="3600" b="1" dirty="0" smtClean="0">
                <a:solidFill>
                  <a:srgbClr val="00B050"/>
                </a:solidFill>
                <a:latin typeface="Book Antiqua" panose="02040602050305030304" pitchFamily="18" charset="0"/>
              </a:rPr>
            </a:br>
            <a:r>
              <a:rPr lang="id-ID" sz="3600" b="1" dirty="0" smtClean="0">
                <a:solidFill>
                  <a:srgbClr val="00B050"/>
                </a:solidFill>
                <a:latin typeface="Book Antiqua" panose="02040602050305030304" pitchFamily="18" charset="0"/>
              </a:rPr>
              <a:t>proses yg menentukan kualitas kinerja pengendalian intern sepanjang waktu</a:t>
            </a:r>
            <a:endParaRPr lang="id-ID" sz="3200" b="1" dirty="0">
              <a:solidFill>
                <a:srgbClr val="00B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374419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smtClean="0">
                <a:solidFill>
                  <a:srgbClr val="002060"/>
                </a:solidFill>
                <a:latin typeface="Book Antiqua" panose="02040602050305030304" pitchFamily="18" charset="0"/>
              </a:rPr>
              <a:t>Keterbatasan pengendalian intern :</a:t>
            </a:r>
            <a:r>
              <a:rPr lang="id-ID" sz="3200" b="1" dirty="0" smtClean="0">
                <a:solidFill>
                  <a:srgbClr val="00B050"/>
                </a:solidFill>
                <a:latin typeface="Book Antiqua" panose="02040602050305030304" pitchFamily="18" charset="0"/>
              </a:rPr>
              <a:t/>
            </a:r>
            <a:br>
              <a:rPr lang="id-ID" sz="3200" b="1" dirty="0" smtClean="0">
                <a:solidFill>
                  <a:srgbClr val="00B050"/>
                </a:solidFill>
                <a:latin typeface="Book Antiqua" panose="02040602050305030304" pitchFamily="18" charset="0"/>
              </a:rPr>
            </a:br>
            <a:r>
              <a:rPr lang="id-ID" sz="3200" b="1" dirty="0" smtClean="0">
                <a:solidFill>
                  <a:srgbClr val="00B050"/>
                </a:solidFill>
                <a:latin typeface="Book Antiqua" panose="02040602050305030304" pitchFamily="18" charset="0"/>
              </a:rPr>
              <a:t>a. Pertimbangan manusia dalam  </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peng</a:t>
            </a:r>
            <a:r>
              <a:rPr lang="id-ID" sz="2800" b="1" dirty="0" smtClean="0">
                <a:solidFill>
                  <a:srgbClr val="00B050"/>
                </a:solidFill>
                <a:latin typeface="Book Antiqua" panose="02040602050305030304" pitchFamily="18" charset="0"/>
              </a:rPr>
              <a:t>Ambilan </a:t>
            </a:r>
            <a:r>
              <a:rPr lang="id-ID" sz="2800" b="1" dirty="0">
                <a:solidFill>
                  <a:srgbClr val="00B050"/>
                </a:solidFill>
                <a:latin typeface="Book Antiqua" panose="02040602050305030304" pitchFamily="18" charset="0"/>
              </a:rPr>
              <a:t>keputusan </a:t>
            </a:r>
            <a:r>
              <a:rPr lang="id-ID" sz="2800" b="1" dirty="0" smtClean="0">
                <a:solidFill>
                  <a:srgbClr val="00B050"/>
                </a:solidFill>
                <a:latin typeface="Book Antiqua" panose="02040602050305030304" pitchFamily="18" charset="0"/>
              </a:rPr>
              <a:t>bisa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salah</a:t>
            </a:r>
            <a:br>
              <a:rPr lang="id-ID" sz="2800" b="1" dirty="0" smtClean="0">
                <a:solidFill>
                  <a:srgbClr val="00B050"/>
                </a:solidFill>
                <a:latin typeface="Book Antiqua" panose="02040602050305030304" pitchFamily="18" charset="0"/>
              </a:rPr>
            </a:br>
            <a:r>
              <a:rPr lang="id-ID" sz="2800" b="1" dirty="0" smtClean="0">
                <a:solidFill>
                  <a:srgbClr val="00B050"/>
                </a:solidFill>
                <a:latin typeface="Book Antiqua" panose="02040602050305030304" pitchFamily="18" charset="0"/>
              </a:rPr>
              <a:t>b.   PI,  dpt rusak krn kegagalan yg bersifat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menusiawi, spt kekeliruan atau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kesalahan yg sifatnya sederhana</a:t>
            </a:r>
            <a:br>
              <a:rPr lang="id-ID" sz="2800" b="1" dirty="0" smtClean="0">
                <a:solidFill>
                  <a:srgbClr val="00B050"/>
                </a:solidFill>
                <a:latin typeface="Book Antiqua" panose="02040602050305030304" pitchFamily="18" charset="0"/>
              </a:rPr>
            </a:br>
            <a:r>
              <a:rPr lang="id-ID" sz="2800" b="1" dirty="0" smtClean="0">
                <a:solidFill>
                  <a:srgbClr val="00B050"/>
                </a:solidFill>
                <a:latin typeface="Book Antiqua" panose="02040602050305030304" pitchFamily="18" charset="0"/>
              </a:rPr>
              <a:t>c.  Pengendalian dpt tdk efektif krn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adanya kolusi diantara 2 org/lbh</a:t>
            </a:r>
            <a:endParaRPr lang="id-ID" sz="2800" b="1" dirty="0">
              <a:solidFill>
                <a:srgbClr val="00B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998207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a:solidFill>
                  <a:srgbClr val="002060"/>
                </a:solidFill>
                <a:latin typeface="Book Antiqua" panose="02040602050305030304" pitchFamily="18" charset="0"/>
              </a:rPr>
              <a:t>k</a:t>
            </a:r>
            <a:r>
              <a:rPr lang="id-ID" sz="3600" b="1" dirty="0" smtClean="0">
                <a:solidFill>
                  <a:srgbClr val="002060"/>
                </a:solidFill>
                <a:latin typeface="Book Antiqua" panose="02040602050305030304" pitchFamily="18" charset="0"/>
              </a:rPr>
              <a:t>eterbatasan pengendalian intern :</a:t>
            </a:r>
            <a:r>
              <a:rPr lang="id-ID" sz="3200" b="1" dirty="0" smtClean="0">
                <a:solidFill>
                  <a:srgbClr val="00B050"/>
                </a:solidFill>
                <a:latin typeface="Book Antiqua" panose="02040602050305030304" pitchFamily="18" charset="0"/>
              </a:rPr>
              <a:t/>
            </a:r>
            <a:br>
              <a:rPr lang="id-ID" sz="3200" b="1" dirty="0" smtClean="0">
                <a:solidFill>
                  <a:srgbClr val="00B050"/>
                </a:solidFill>
                <a:latin typeface="Book Antiqua" panose="02040602050305030304" pitchFamily="18" charset="0"/>
              </a:rPr>
            </a:br>
            <a:r>
              <a:rPr lang="id-ID" sz="3200" b="1" dirty="0" smtClean="0">
                <a:solidFill>
                  <a:srgbClr val="00B050"/>
                </a:solidFill>
                <a:latin typeface="Book Antiqua" panose="02040602050305030304" pitchFamily="18" charset="0"/>
              </a:rPr>
              <a:t>d.  Manajemen mengensampingkan PI.</a:t>
            </a:r>
            <a:br>
              <a:rPr lang="id-ID" sz="3200" b="1" dirty="0" smtClean="0">
                <a:solidFill>
                  <a:srgbClr val="00B050"/>
                </a:solidFill>
                <a:latin typeface="Book Antiqua" panose="02040602050305030304" pitchFamily="18" charset="0"/>
              </a:rPr>
            </a:br>
            <a:r>
              <a:rPr lang="id-ID" sz="3200" b="1" dirty="0" smtClean="0">
                <a:solidFill>
                  <a:srgbClr val="00B050"/>
                </a:solidFill>
                <a:latin typeface="Book Antiqua" panose="02040602050305030304" pitchFamily="18" charset="0"/>
              </a:rPr>
              <a:t>E.  By pi, entitas tdk boleh melebiihi</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manfaat yg diharapkan dr P. tsb</a:t>
            </a:r>
            <a:br>
              <a:rPr lang="id-ID" sz="3200" b="1" dirty="0" smtClean="0">
                <a:solidFill>
                  <a:srgbClr val="00B050"/>
                </a:solidFill>
                <a:latin typeface="Book Antiqua" panose="02040602050305030304" pitchFamily="18" charset="0"/>
              </a:rPr>
            </a:br>
            <a:r>
              <a:rPr lang="id-ID" sz="3200" b="1" dirty="0" smtClean="0">
                <a:solidFill>
                  <a:srgbClr val="00B050"/>
                </a:solidFill>
                <a:latin typeface="Book Antiqua" panose="02040602050305030304" pitchFamily="18" charset="0"/>
              </a:rPr>
              <a:t>f. Adat istiadat, kultur &amp; cg dpt</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mencegah terjadinya kecurangan</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yg dilakukan yg dilakukan oleh </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manajemen, namun tdk mrp </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pencegahan yg bersifat mutlak</a:t>
            </a:r>
            <a:endParaRPr lang="id-ID" sz="2800" b="1" dirty="0">
              <a:solidFill>
                <a:srgbClr val="00B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30132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r>
              <a:rPr lang="id-ID" sz="3200" b="1" dirty="0" smtClean="0">
                <a:solidFill>
                  <a:srgbClr val="C00000"/>
                </a:solidFill>
                <a:latin typeface="Book Antiqua" panose="02040602050305030304" pitchFamily="18" charset="0"/>
              </a:rPr>
              <a:t>Pertimbangan auditor atas pi.</a:t>
            </a:r>
            <a:r>
              <a:rPr lang="id-ID" sz="3200" b="1" dirty="0">
                <a:solidFill>
                  <a:srgbClr val="C00000"/>
                </a:solidFill>
                <a:latin typeface="Book Antiqua" panose="02040602050305030304" pitchFamily="18" charset="0"/>
              </a:rPr>
              <a:t/>
            </a:r>
            <a:br>
              <a:rPr lang="id-ID" sz="3200" b="1" dirty="0">
                <a:solidFill>
                  <a:srgbClr val="C00000"/>
                </a:solidFill>
                <a:latin typeface="Book Antiqua" panose="02040602050305030304" pitchFamily="18" charset="0"/>
              </a:rPr>
            </a:br>
            <a:endParaRPr lang="id-ID" sz="3200" b="1" dirty="0">
              <a:solidFill>
                <a:srgbClr val="C0000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126243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pertimbangan menyeluruh, auditor hrs</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mendapatkan pemahaman msg2 dr 5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komponen pi yg cukup untuk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merencanakan audt dg melaksanakan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prosedur unt memahami desain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pengendalian yg relevan dg suatu audit</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lap.keu. &amp; apakah pengendalian tsb  tlah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dioperasikan. </a:t>
            </a:r>
            <a:r>
              <a:rPr lang="id-ID" sz="3200" b="1" dirty="0">
                <a:solidFill>
                  <a:srgbClr val="C00000"/>
                </a:solidFill>
                <a:latin typeface="Book Antiqua" panose="02040602050305030304" pitchFamily="18" charset="0"/>
              </a:rPr>
              <a:t/>
            </a:r>
            <a:br>
              <a:rPr lang="id-ID" sz="3200" b="1" dirty="0">
                <a:solidFill>
                  <a:srgbClr val="C00000"/>
                </a:solidFill>
                <a:latin typeface="Book Antiqua" panose="02040602050305030304" pitchFamily="18" charset="0"/>
              </a:rPr>
            </a:br>
            <a:endParaRPr lang="id-ID" sz="3200" b="1" dirty="0">
              <a:solidFill>
                <a:srgbClr val="C0000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336530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auditor jg mempertimbangkan penaksiran risiko</a:t>
            </a:r>
            <a:br>
              <a:rPr lang="id-ID" sz="2400" b="1" dirty="0" smtClean="0">
                <a:solidFill>
                  <a:srgbClr val="7030A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bawaan, pertimbangan ttg materialitas &amp; </a:t>
            </a:r>
            <a:br>
              <a:rPr lang="id-ID" sz="2400" b="1" dirty="0" smtClean="0">
                <a:solidFill>
                  <a:srgbClr val="7030A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kompleksitas &amp; kecanggihan operasi entitas &amp; </a:t>
            </a:r>
            <a:br>
              <a:rPr lang="id-ID" sz="2400" b="1" dirty="0" smtClean="0">
                <a:solidFill>
                  <a:srgbClr val="7030A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sistem, termasuk apakah metode Pengendalian </a:t>
            </a:r>
            <a:br>
              <a:rPr lang="id-ID" sz="2400" b="1" dirty="0" smtClean="0">
                <a:solidFill>
                  <a:srgbClr val="7030A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pengolahan informasi didasarkan pd  prosedur </a:t>
            </a:r>
            <a:br>
              <a:rPr lang="id-ID" sz="2400" b="1" dirty="0" smtClean="0">
                <a:solidFill>
                  <a:srgbClr val="7030A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manual  yg terlepas dr komputer atau sgt </a:t>
            </a:r>
            <a:br>
              <a:rPr lang="id-ID" sz="2400" b="1" dirty="0" smtClean="0">
                <a:solidFill>
                  <a:srgbClr val="7030A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tergantung pd pengendalian berbasis komputer, </a:t>
            </a:r>
            <a:br>
              <a:rPr lang="id-ID" sz="2400" b="1" dirty="0" smtClean="0">
                <a:solidFill>
                  <a:srgbClr val="7030A0"/>
                </a:solidFill>
                <a:latin typeface="Book Antiqua" panose="02040602050305030304" pitchFamily="18" charset="0"/>
              </a:rPr>
            </a:br>
            <a:r>
              <a:rPr lang="id-ID" sz="2400" b="1" dirty="0">
                <a:solidFill>
                  <a:srgbClr val="7030A0"/>
                </a:solidFill>
                <a:latin typeface="Book Antiqua" panose="02040602050305030304" pitchFamily="18" charset="0"/>
              </a:rPr>
              <a:t> </a:t>
            </a:r>
            <a:r>
              <a:rPr lang="id-ID" sz="2400" b="1" dirty="0" smtClean="0">
                <a:solidFill>
                  <a:srgbClr val="7030A0"/>
                </a:solidFill>
                <a:latin typeface="Book Antiqua" panose="02040602050305030304" pitchFamily="18" charset="0"/>
              </a:rPr>
              <a:t>   dlm merancang pengujian substantif</a:t>
            </a:r>
            <a:endParaRPr lang="id-ID" sz="3200" b="1" dirty="0">
              <a:solidFill>
                <a:srgbClr val="C0000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997949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2800" b="1" dirty="0" smtClean="0">
                <a:solidFill>
                  <a:srgbClr val="7030A0"/>
                </a:solidFill>
                <a:latin typeface="Book Antiqua" panose="02040602050305030304" pitchFamily="18" charset="0"/>
              </a:rPr>
              <a:t>1. faktor lingkungan pengendalian </a:t>
            </a:r>
            <a:br>
              <a:rPr lang="id-ID" sz="2800" b="1" dirty="0" smtClean="0">
                <a:solidFill>
                  <a:srgbClr val="7030A0"/>
                </a:solidFill>
                <a:latin typeface="Book Antiqua" panose="02040602050305030304" pitchFamily="18" charset="0"/>
              </a:rPr>
            </a:br>
            <a:r>
              <a:rPr lang="id-ID" sz="2800" b="1" dirty="0" smtClean="0">
                <a:solidFill>
                  <a:srgbClr val="7030A0"/>
                </a:solidFill>
                <a:latin typeface="Book Antiqua" panose="02040602050305030304" pitchFamily="18" charset="0"/>
              </a:rPr>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a:t>
            </a:r>
            <a:r>
              <a:rPr lang="id-ID" sz="2800" b="1" dirty="0" smtClean="0">
                <a:solidFill>
                  <a:srgbClr val="00B0F0"/>
                </a:solidFill>
                <a:latin typeface="Book Antiqua" panose="02040602050305030304" pitchFamily="18" charset="0"/>
              </a:rPr>
              <a:t>integritas &amp; nilai etika, komitmen thd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    kompetisi, partisipasi dewan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komisaris/komite audit, filosofi &amp; gaya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operasi manajemen,  struktur organisasi,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pemberian wewenang &amp; tanggungjawab,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kebijakan &amp; praktik sdm </a:t>
            </a:r>
            <a:endParaRPr lang="id-ID" sz="32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4121787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pemahaman yg dibutuhkan auditor – memahami sikap, kesadaran, &amp; tindakan manajemen &amp; dewan komisaris thd PI., dg mempertimbangkan substansi pengendalian maupun dampaknya secara kolektif</a:t>
            </a:r>
            <a:endParaRPr lang="id-ID" sz="36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167153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2800" b="1" dirty="0">
                <a:solidFill>
                  <a:srgbClr val="7030A0"/>
                </a:solidFill>
                <a:latin typeface="Book Antiqua" panose="02040602050305030304" pitchFamily="18" charset="0"/>
              </a:rPr>
              <a:t>2</a:t>
            </a:r>
            <a:r>
              <a:rPr lang="id-ID" sz="2800" b="1" dirty="0" smtClean="0">
                <a:solidFill>
                  <a:srgbClr val="7030A0"/>
                </a:solidFill>
                <a:latin typeface="Book Antiqua" panose="02040602050305030304" pitchFamily="18" charset="0"/>
              </a:rPr>
              <a:t>.  penaksiran risiko</a:t>
            </a:r>
            <a:br>
              <a:rPr lang="id-ID" sz="2800" b="1" dirty="0" smtClean="0">
                <a:solidFill>
                  <a:srgbClr val="7030A0"/>
                </a:solidFill>
                <a:latin typeface="Book Antiqua" panose="02040602050305030304" pitchFamily="18" charset="0"/>
              </a:rPr>
            </a:br>
            <a:r>
              <a:rPr lang="id-ID" sz="2800" b="1" dirty="0" smtClean="0">
                <a:solidFill>
                  <a:srgbClr val="7030A0"/>
                </a:solidFill>
                <a:latin typeface="Book Antiqua" panose="02040602050305030304" pitchFamily="18" charset="0"/>
              </a:rPr>
              <a:t/>
            </a:r>
            <a:br>
              <a:rPr lang="id-ID" sz="2800" b="1" dirty="0" smtClean="0">
                <a:solidFill>
                  <a:srgbClr val="7030A0"/>
                </a:solidFill>
                <a:latin typeface="Book Antiqua" panose="02040602050305030304" pitchFamily="18" charset="0"/>
              </a:rPr>
            </a:br>
            <a:r>
              <a:rPr lang="id-ID" sz="2800" b="1" dirty="0" smtClean="0">
                <a:solidFill>
                  <a:srgbClr val="00B0F0"/>
                </a:solidFill>
                <a:latin typeface="Book Antiqua" panose="02040602050305030304" pitchFamily="18" charset="0"/>
              </a:rPr>
              <a:t>penaksiran risiko entitas untuk tujuan pelaporan keuangan mrp identifikasi, analisis &amp; manajemen thd risiko yg relevan dg penyusunan lap.keu. Yg wajar sesuai sak di indonesia, risiko2 relevan thd pelap.keu.meliputi : </a:t>
            </a:r>
            <a:r>
              <a:rPr lang="id-ID" sz="3200" b="1" dirty="0">
                <a:solidFill>
                  <a:srgbClr val="00B0F0"/>
                </a:solidFill>
                <a:latin typeface="Book Antiqua" panose="02040602050305030304" pitchFamily="18" charset="0"/>
              </a:rPr>
              <a:t/>
            </a:r>
            <a:br>
              <a:rPr lang="id-ID" sz="3200" b="1" dirty="0">
                <a:solidFill>
                  <a:srgbClr val="00B0F0"/>
                </a:solidFill>
                <a:latin typeface="Book Antiqua" panose="02040602050305030304" pitchFamily="18" charset="0"/>
              </a:rPr>
            </a:br>
            <a:endParaRPr lang="id-ID" sz="32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01081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id-ID" sz="3600" b="1" dirty="0" smtClean="0">
                <a:solidFill>
                  <a:srgbClr val="FF0000"/>
                </a:solidFill>
                <a:latin typeface="Book Antiqua" panose="02040602050305030304" pitchFamily="18" charset="0"/>
              </a:rPr>
              <a:t>Hakekat pengendalian intern :</a:t>
            </a:r>
            <a:br>
              <a:rPr lang="id-ID" sz="3600" b="1" dirty="0" smtClean="0">
                <a:solidFill>
                  <a:srgbClr val="FF0000"/>
                </a:solidFill>
                <a:latin typeface="Book Antiqua" panose="02040602050305030304" pitchFamily="18" charset="0"/>
              </a:rPr>
            </a:br>
            <a:r>
              <a:rPr lang="id-ID" sz="3600" b="1" dirty="0" smtClean="0">
                <a:solidFill>
                  <a:srgbClr val="7030A0"/>
                </a:solidFill>
                <a:latin typeface="Book Antiqua" panose="02040602050305030304" pitchFamily="18" charset="0"/>
              </a:rPr>
              <a:t>1. pertimbangan auditor atas pi</a:t>
            </a:r>
            <a:br>
              <a:rPr lang="id-ID" sz="3600" b="1" dirty="0" smtClean="0">
                <a:solidFill>
                  <a:srgbClr val="7030A0"/>
                </a:solidFill>
                <a:latin typeface="Book Antiqua" panose="02040602050305030304" pitchFamily="18" charset="0"/>
              </a:rPr>
            </a:br>
            <a:r>
              <a:rPr lang="id-ID" sz="3600" b="1" dirty="0" smtClean="0">
                <a:solidFill>
                  <a:srgbClr val="7030A0"/>
                </a:solidFill>
                <a:latin typeface="Book Antiqua" panose="02040602050305030304" pitchFamily="18" charset="0"/>
              </a:rPr>
              <a:t>2. siklus akuntansi</a:t>
            </a:r>
            <a:br>
              <a:rPr lang="id-ID" sz="3600" b="1" dirty="0" smtClean="0">
                <a:solidFill>
                  <a:srgbClr val="7030A0"/>
                </a:solidFill>
                <a:latin typeface="Book Antiqua" panose="02040602050305030304" pitchFamily="18" charset="0"/>
              </a:rPr>
            </a:br>
            <a:r>
              <a:rPr lang="id-ID" sz="3600" b="1" dirty="0" smtClean="0">
                <a:solidFill>
                  <a:srgbClr val="7030A0"/>
                </a:solidFill>
                <a:latin typeface="Book Antiqua" panose="02040602050305030304" pitchFamily="18" charset="0"/>
              </a:rPr>
              <a:t>3. hal2 lain terkait pi</a:t>
            </a:r>
            <a:r>
              <a:rPr lang="id-ID" sz="3600" b="1" dirty="0" smtClean="0">
                <a:solidFill>
                  <a:srgbClr val="FF0000"/>
                </a:solidFill>
                <a:latin typeface="Book Antiqua" panose="02040602050305030304" pitchFamily="18" charset="0"/>
              </a:rPr>
              <a:t/>
            </a:r>
            <a:br>
              <a:rPr lang="id-ID" sz="3600" b="1" dirty="0" smtClean="0">
                <a:solidFill>
                  <a:srgbClr val="FF0000"/>
                </a:solidFill>
                <a:latin typeface="Book Antiqua" panose="02040602050305030304" pitchFamily="18" charset="0"/>
              </a:rPr>
            </a:br>
            <a:endParaRPr lang="id-ID" sz="3600" b="1" dirty="0">
              <a:solidFill>
                <a:srgbClr val="FF0000"/>
              </a:solidFill>
              <a:latin typeface="Book Antiqua" panose="02040602050305030304" pitchFamily="18" charset="0"/>
            </a:endParaRP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3058371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2800" b="1" dirty="0" smtClean="0">
                <a:solidFill>
                  <a:srgbClr val="7030A0"/>
                </a:solidFill>
                <a:latin typeface="Book Antiqua" panose="02040602050305030304" pitchFamily="18" charset="0"/>
              </a:rPr>
              <a:t>meliputi lanjut .....</a:t>
            </a:r>
            <a:br>
              <a:rPr lang="id-ID" sz="2800" b="1" dirty="0" smtClean="0">
                <a:solidFill>
                  <a:srgbClr val="7030A0"/>
                </a:solidFill>
                <a:latin typeface="Book Antiqua" panose="02040602050305030304" pitchFamily="18" charset="0"/>
              </a:rPr>
            </a:br>
            <a:r>
              <a:rPr lang="id-ID" sz="2400" b="1" dirty="0" smtClean="0">
                <a:solidFill>
                  <a:srgbClr val="00B0F0"/>
                </a:solidFill>
                <a:latin typeface="Book Antiqua" panose="02040602050305030304" pitchFamily="18" charset="0"/>
              </a:rPr>
              <a:t/>
            </a:r>
            <a:br>
              <a:rPr lang="id-ID" sz="24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perubahan dalam lingkungan operasi, personel baru, sistem informasi yg beru diperbaiki, teknologi baru, lini produk, produk atau aktivitas, operasi ln, standar akuntansi baru</a:t>
            </a:r>
            <a:endParaRPr lang="id-ID" sz="36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587569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00B0F0"/>
                </a:solidFill>
                <a:latin typeface="Book Antiqua" panose="02040602050305030304" pitchFamily="18" charset="0"/>
              </a:rPr>
              <a:t>pemahaman yg dibutuhkan auditor – memahami bagaimana manajemen mempertimbangkan risiko yg relevan dg tujuan pelaporan keu. &amp; memutuskan ttg tindakan yg ditunjukkan ke risiko tsb</a:t>
            </a:r>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endParaRPr lang="id-ID" sz="32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797470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800" b="1" dirty="0" smtClean="0">
                <a:solidFill>
                  <a:srgbClr val="00B0F0"/>
                </a:solidFill>
                <a:latin typeface="Book Antiqua" panose="02040602050305030304" pitchFamily="18" charset="0"/>
              </a:rPr>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pemahaman yg dibutuhkan auditor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1. pada waktu auditor memperoleh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pemahaman ttg komponen lain, ia jg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memperoleh pemahaman atas aktivitas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pengendalian (mis: dlm memperoleh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pemahaman ttg dokumen, catatan, &amp; thp</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pengolahan dlm sistem pelaporan keu. Yg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berkaitan dg kas, auditor jg mungkin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menyadari bahwa rekening   bank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    tlah direkonsiliasi)</a:t>
            </a:r>
            <a:endParaRPr lang="id-ID" sz="32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347555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2800" b="1" dirty="0">
                <a:solidFill>
                  <a:srgbClr val="7030A0"/>
                </a:solidFill>
                <a:latin typeface="Book Antiqua" panose="02040602050305030304" pitchFamily="18" charset="0"/>
              </a:rPr>
              <a:t>3</a:t>
            </a:r>
            <a:r>
              <a:rPr lang="id-ID" sz="2800" b="1" dirty="0" smtClean="0">
                <a:solidFill>
                  <a:srgbClr val="7030A0"/>
                </a:solidFill>
                <a:latin typeface="Book Antiqua" panose="02040602050305030304" pitchFamily="18" charset="0"/>
              </a:rPr>
              <a:t>.  aktivitas pengendalian</a:t>
            </a:r>
            <a:br>
              <a:rPr lang="id-ID" sz="2800" b="1" dirty="0" smtClean="0">
                <a:solidFill>
                  <a:srgbClr val="7030A0"/>
                </a:solidFill>
                <a:latin typeface="Book Antiqua" panose="02040602050305030304" pitchFamily="18" charset="0"/>
              </a:rPr>
            </a:br>
            <a:r>
              <a:rPr lang="id-ID" sz="2800" b="1" dirty="0" smtClean="0">
                <a:solidFill>
                  <a:srgbClr val="7030A0"/>
                </a:solidFill>
                <a:latin typeface="Book Antiqua" panose="02040602050305030304" pitchFamily="18" charset="0"/>
              </a:rPr>
              <a:t/>
            </a:r>
            <a:br>
              <a:rPr lang="id-ID" sz="2800" b="1" dirty="0" smtClean="0">
                <a:solidFill>
                  <a:srgbClr val="7030A0"/>
                </a:solidFill>
                <a:latin typeface="Book Antiqua" panose="02040602050305030304" pitchFamily="18" charset="0"/>
              </a:rPr>
            </a:br>
            <a:r>
              <a:rPr lang="id-ID" sz="2800" b="1" dirty="0" smtClean="0">
                <a:solidFill>
                  <a:srgbClr val="00B0F0"/>
                </a:solidFill>
                <a:latin typeface="Book Antiqua" panose="02040602050305030304" pitchFamily="18" charset="0"/>
              </a:rPr>
              <a:t>aktivitas pengendalian yg mungkin relevan dg audit dapat digolongkan sbg kebijakan &amp; prosedur yg berkaitan dg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a. Review thd kinerja financial (ineff/ eff)</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b. Pengolahan informasi</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c. Pengendalian fisik atas aset</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d. Pemisahan tugas (otorisasi, pencatatan,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penjagaan aset)</a:t>
            </a:r>
            <a:br>
              <a:rPr lang="id-ID" sz="2800" b="1" dirty="0" smtClean="0">
                <a:solidFill>
                  <a:srgbClr val="00B0F0"/>
                </a:solidFill>
                <a:latin typeface="Book Antiqua" panose="02040602050305030304" pitchFamily="18" charset="0"/>
              </a:rPr>
            </a:br>
            <a:r>
              <a:rPr lang="id-ID" sz="3200" b="1" dirty="0">
                <a:solidFill>
                  <a:srgbClr val="00B0F0"/>
                </a:solidFill>
                <a:latin typeface="Book Antiqua" panose="02040602050305030304" pitchFamily="18" charset="0"/>
              </a:rPr>
              <a:t/>
            </a:r>
            <a:br>
              <a:rPr lang="id-ID" sz="3200" b="1" dirty="0">
                <a:solidFill>
                  <a:srgbClr val="00B0F0"/>
                </a:solidFill>
                <a:latin typeface="Book Antiqua" panose="02040602050305030304" pitchFamily="18" charset="0"/>
              </a:rPr>
            </a:br>
            <a:endParaRPr lang="id-ID" sz="32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4039420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400" b="1" dirty="0" smtClean="0">
                <a:solidFill>
                  <a:srgbClr val="00B0F0"/>
                </a:solidFill>
                <a:latin typeface="Book Antiqua" panose="02040602050305030304" pitchFamily="18" charset="0"/>
              </a:rPr>
              <a:t>2.  Auditor hrs mempertimbangkan apakah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diperlukan perhatian tambhan untuk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memperoleh pemahaman atas aktivitas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pengendalian dalam audit plan</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3. biasanya, audit plan tdk Mn mensyARATKAN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PEMAHAMAn  atas aktivitas pengendalian yg</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berkaitan dg setiap saldo akun, gol transksi,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dan komponen pengungkapan dlm lap.keu. Atau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setiap asersi yg relevan dengan saldo akun,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transaksi, &amp; pengungkapan tsb.</a:t>
            </a:r>
            <a:br>
              <a:rPr lang="id-ID" sz="2400" b="1" dirty="0" smtClean="0">
                <a:solidFill>
                  <a:srgbClr val="00B0F0"/>
                </a:solidFill>
                <a:latin typeface="Book Antiqua" panose="02040602050305030304" pitchFamily="18" charset="0"/>
              </a:rPr>
            </a:b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598880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2400" b="1" dirty="0" smtClean="0">
                <a:solidFill>
                  <a:srgbClr val="7030A0"/>
                </a:solidFill>
                <a:latin typeface="Book Antiqua" panose="02040602050305030304" pitchFamily="18" charset="0"/>
              </a:rPr>
              <a:t>4.  informasi dan komunikasi</a:t>
            </a:r>
            <a:br>
              <a:rPr lang="id-ID" sz="2400" b="1" dirty="0" smtClean="0">
                <a:solidFill>
                  <a:srgbClr val="7030A0"/>
                </a:solidFill>
                <a:latin typeface="Book Antiqua" panose="02040602050305030304" pitchFamily="18" charset="0"/>
              </a:rPr>
            </a:br>
            <a:r>
              <a:rPr lang="id-ID" sz="2400" b="1" dirty="0" smtClean="0">
                <a:solidFill>
                  <a:srgbClr val="00B0F0"/>
                </a:solidFill>
                <a:latin typeface="Book Antiqua" panose="02040602050305030304" pitchFamily="18" charset="0"/>
              </a:rPr>
              <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sistem informasi yg relevan dg tujuan pelap. Keu. Yg meliputi sistem akuntansi terdiri dr metode &amp; catatan yg dibangun untuk mencatat, mengolah, meringkas, dan melaporkan transaksi &amp; untuk memelihari akuntabilitas aktiva, hutang &amp; ekuitas</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komunikasi mencakup penyediaan suatu pemahaman ttg peran &amp; tanggungjawb individual berkaitan dg pi thd pelap.keu.</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65217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800" b="1" dirty="0" smtClean="0">
                <a:solidFill>
                  <a:srgbClr val="00B0F0"/>
                </a:solidFill>
                <a:latin typeface="Book Antiqua" panose="02040602050305030304" pitchFamily="18" charset="0"/>
              </a:rPr>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pemahaman yg dibutuhkan auditor :</a:t>
            </a:r>
            <a:br>
              <a:rPr lang="id-ID" sz="28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auditor hrs memperoleh pengetahuan memadai untuk memahami</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1. gol transaksi dlm entitas yg signifikan dg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lap.keu.</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2. bgm transaksi tsb dimulai</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3. catatan ak., info pendukung, akun ttt dlm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lap.keu.</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4. pengolahan akuntansi mulai dr bukti sampe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lap.keu.</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5. cara mengkomunikasikan peran &amp; tanggung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jawab pelap.keu.</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394294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Pertimbangan dlm plan :</a:t>
            </a:r>
            <a:br>
              <a:rPr lang="id-ID" sz="3200" b="1" dirty="0" smtClean="0">
                <a:solidFill>
                  <a:srgbClr val="C00000"/>
                </a:solidFill>
                <a:latin typeface="Book Antiqua" panose="02040602050305030304" pitchFamily="18" charset="0"/>
              </a:rPr>
            </a:br>
            <a:r>
              <a:rPr lang="id-ID" sz="3200" b="1" dirty="0" smtClean="0">
                <a:solidFill>
                  <a:srgbClr val="C00000"/>
                </a:solidFill>
                <a:latin typeface="Book Antiqua" panose="02040602050305030304" pitchFamily="18" charset="0"/>
              </a:rPr>
              <a:t/>
            </a:r>
            <a:br>
              <a:rPr lang="id-ID" sz="3200" b="1" dirty="0" smtClean="0">
                <a:solidFill>
                  <a:srgbClr val="C00000"/>
                </a:solidFill>
                <a:latin typeface="Book Antiqua" panose="02040602050305030304" pitchFamily="18" charset="0"/>
              </a:rPr>
            </a:br>
            <a:r>
              <a:rPr lang="id-ID" sz="2400" b="1" dirty="0" smtClean="0">
                <a:solidFill>
                  <a:srgbClr val="7030A0"/>
                </a:solidFill>
                <a:latin typeface="Book Antiqua" panose="02040602050305030304" pitchFamily="18" charset="0"/>
              </a:rPr>
              <a:t>5.  pemantauan</a:t>
            </a:r>
            <a:r>
              <a:rPr lang="id-ID" sz="2400" b="1" dirty="0" smtClean="0">
                <a:solidFill>
                  <a:srgbClr val="00B0F0"/>
                </a:solidFill>
                <a:latin typeface="Book Antiqua" panose="02040602050305030304" pitchFamily="18" charset="0"/>
              </a:rPr>
              <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proses penentuan kualitas kinerja pi. Sepanjang waktu, &amp; mencakup penentuan desain &amp; operasi pengendalian tepat waktu &amp; pengambilan tindakan koreksi </a:t>
            </a:r>
            <a:r>
              <a:rPr lang="id-ID" sz="2000" b="1" dirty="0" smtClean="0">
                <a:solidFill>
                  <a:srgbClr val="7030A0"/>
                </a:solidFill>
                <a:latin typeface="Book Antiqua" panose="02040602050305030304" pitchFamily="18" charset="0"/>
              </a:rPr>
              <a:t/>
            </a:r>
            <a:br>
              <a:rPr lang="id-ID" sz="2000" b="1" dirty="0" smtClean="0">
                <a:solidFill>
                  <a:srgbClr val="7030A0"/>
                </a:solidFill>
                <a:latin typeface="Book Antiqua" panose="02040602050305030304" pitchFamily="18" charset="0"/>
              </a:rPr>
            </a:br>
            <a:r>
              <a:rPr lang="id-ID" sz="2000" b="1" dirty="0" smtClean="0">
                <a:solidFill>
                  <a:srgbClr val="7030A0"/>
                </a:solidFill>
                <a:latin typeface="Book Antiqua" panose="02040602050305030304" pitchFamily="18" charset="0"/>
              </a:rPr>
              <a:t>(pemantauan dilaksanakan melalui kegiatan yg berlangsung scr terus menerus, ev. Scr terpisah / kombinasi dr ke2 nya)</a:t>
            </a:r>
            <a:endParaRPr lang="id-ID" sz="2800" b="1" dirty="0">
              <a:solidFill>
                <a:srgbClr val="7030A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014047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800" b="1" dirty="0" smtClean="0">
                <a:solidFill>
                  <a:srgbClr val="00B0F0"/>
                </a:solidFill>
                <a:latin typeface="Book Antiqua" panose="02040602050305030304" pitchFamily="18" charset="0"/>
              </a:rPr>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pemahaman yg dibutuhkan auditor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r>
            <a:br>
              <a:rPr lang="id-ID" sz="2800" b="1" dirty="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auditor hrs memperoleh pengetahuan memadai ttg tipe utama aktivitas entitas yg digunakan unt memantau pi. Thd pelap.keu., termasuk bgm aktivitas digunakan unt. Melaksanakan tindakan  koreksi</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503618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400" b="1" dirty="0" smtClean="0">
                <a:solidFill>
                  <a:schemeClr val="bg2">
                    <a:lumMod val="25000"/>
                  </a:schemeClr>
                </a:solidFill>
                <a:latin typeface="Book Antiqua" panose="02040602050305030304" pitchFamily="18" charset="0"/>
              </a:rPr>
              <a:t/>
            </a:r>
            <a:br>
              <a:rPr lang="id-ID" sz="2400" b="1" dirty="0" smtClean="0">
                <a:solidFill>
                  <a:schemeClr val="bg2">
                    <a:lumMod val="25000"/>
                  </a:schemeClr>
                </a:solidFill>
                <a:latin typeface="Book Antiqua" panose="02040602050305030304" pitchFamily="18" charset="0"/>
              </a:rPr>
            </a:br>
            <a:r>
              <a:rPr lang="id-ID" sz="2800" b="1" dirty="0" smtClean="0">
                <a:solidFill>
                  <a:schemeClr val="bg2">
                    <a:lumMod val="25000"/>
                  </a:schemeClr>
                </a:solidFill>
                <a:latin typeface="Book Antiqua" panose="02040602050305030304" pitchFamily="18" charset="0"/>
              </a:rPr>
              <a:t>prosedur unt. memperoleh pemahaman pi.</a:t>
            </a: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1. pengalaman sblnya</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2. permintaan keterngan dr </a:t>
            </a:r>
            <a:br>
              <a:rPr lang="id-ID" sz="3200" b="1" dirty="0" smtClean="0">
                <a:solidFill>
                  <a:srgbClr val="00B0F0"/>
                </a:solidFill>
                <a:latin typeface="Book Antiqua" panose="02040602050305030304" pitchFamily="18" charset="0"/>
              </a:rPr>
            </a:br>
            <a:r>
              <a:rPr lang="id-ID" sz="3200" b="1" dirty="0">
                <a:solidFill>
                  <a:srgbClr val="00B0F0"/>
                </a:solidFill>
                <a:latin typeface="Book Antiqua" panose="02040602050305030304" pitchFamily="18" charset="0"/>
              </a:rPr>
              <a:t> </a:t>
            </a:r>
            <a:r>
              <a:rPr lang="id-ID" sz="3200" b="1" dirty="0" smtClean="0">
                <a:solidFill>
                  <a:srgbClr val="00B0F0"/>
                </a:solidFill>
                <a:latin typeface="Book Antiqua" panose="02040602050305030304" pitchFamily="18" charset="0"/>
              </a:rPr>
              <a:t>   manajemen, supervisor, &amp; staff</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3. inspeksi dokumen</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4, observasi atas aktivitas</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61286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smtClean="0">
                <a:solidFill>
                  <a:srgbClr val="FF0000"/>
                </a:solidFill>
                <a:latin typeface="Book Antiqua" panose="02040602050305030304" pitchFamily="18" charset="0"/>
              </a:rPr>
              <a:t/>
            </a:r>
            <a:br>
              <a:rPr lang="id-ID" sz="3600" b="1" dirty="0" smtClean="0">
                <a:solidFill>
                  <a:srgbClr val="FF0000"/>
                </a:solidFill>
                <a:latin typeface="Book Antiqua" panose="02040602050305030304" pitchFamily="18" charset="0"/>
              </a:rPr>
            </a:br>
            <a:r>
              <a:rPr lang="id-ID" sz="3600" b="1" dirty="0" smtClean="0">
                <a:solidFill>
                  <a:srgbClr val="FF0000"/>
                </a:solidFill>
                <a:latin typeface="Book Antiqua" panose="02040602050305030304" pitchFamily="18" charset="0"/>
              </a:rPr>
              <a:t>definisi pengendalian intern :</a:t>
            </a:r>
            <a:br>
              <a:rPr lang="id-ID" sz="3600" b="1" dirty="0" smtClean="0">
                <a:solidFill>
                  <a:srgbClr val="FF0000"/>
                </a:solidFill>
                <a:latin typeface="Book Antiqua" panose="02040602050305030304" pitchFamily="18" charset="0"/>
              </a:rPr>
            </a:br>
            <a:r>
              <a:rPr lang="id-ID" sz="3600" b="1" dirty="0" smtClean="0">
                <a:solidFill>
                  <a:srgbClr val="FF0000"/>
                </a:solidFill>
                <a:latin typeface="Book Antiqua" panose="02040602050305030304" pitchFamily="18" charset="0"/>
              </a:rPr>
              <a:t/>
            </a:r>
            <a:br>
              <a:rPr lang="id-ID" sz="3600" b="1" dirty="0" smtClean="0">
                <a:solidFill>
                  <a:srgbClr val="FF0000"/>
                </a:solidFill>
                <a:latin typeface="Book Antiqua" panose="02040602050305030304" pitchFamily="18" charset="0"/>
              </a:rPr>
            </a:br>
            <a:r>
              <a:rPr lang="id-ID" sz="2800" b="1" dirty="0" smtClean="0">
                <a:solidFill>
                  <a:srgbClr val="002060"/>
                </a:solidFill>
                <a:latin typeface="Book Antiqua" panose="02040602050305030304" pitchFamily="18" charset="0"/>
              </a:rPr>
              <a:t>proses yg dipengaruhi oleh direksi, manajemen dan pegawai lain yg dirancang untuk memberikan keyakianan memadai mengenai pencapaian tujuan dalam kategori berikut :</a:t>
            </a:r>
            <a:br>
              <a:rPr lang="id-ID" sz="2800" b="1" dirty="0" smtClean="0">
                <a:solidFill>
                  <a:srgbClr val="002060"/>
                </a:solidFill>
                <a:latin typeface="Book Antiqua" panose="02040602050305030304" pitchFamily="18" charset="0"/>
              </a:rPr>
            </a:br>
            <a:r>
              <a:rPr lang="id-ID" sz="2800" b="1" dirty="0" smtClean="0">
                <a:solidFill>
                  <a:srgbClr val="002060"/>
                </a:solidFill>
                <a:latin typeface="Book Antiqua" panose="02040602050305030304" pitchFamily="18" charset="0"/>
              </a:rPr>
              <a:t>1. keandalan lap keu</a:t>
            </a:r>
            <a:br>
              <a:rPr lang="id-ID" sz="2800" b="1" dirty="0" smtClean="0">
                <a:solidFill>
                  <a:srgbClr val="002060"/>
                </a:solidFill>
                <a:latin typeface="Book Antiqua" panose="02040602050305030304" pitchFamily="18" charset="0"/>
              </a:rPr>
            </a:br>
            <a:r>
              <a:rPr lang="id-ID" sz="2800" b="1" dirty="0" smtClean="0">
                <a:solidFill>
                  <a:srgbClr val="002060"/>
                </a:solidFill>
                <a:latin typeface="Book Antiqua" panose="02040602050305030304" pitchFamily="18" charset="0"/>
              </a:rPr>
              <a:t>2. efektifitas &amp; efisiensi operasi</a:t>
            </a:r>
            <a:br>
              <a:rPr lang="id-ID" sz="2800" b="1" dirty="0" smtClean="0">
                <a:solidFill>
                  <a:srgbClr val="002060"/>
                </a:solidFill>
                <a:latin typeface="Book Antiqua" panose="02040602050305030304" pitchFamily="18" charset="0"/>
              </a:rPr>
            </a:br>
            <a:r>
              <a:rPr lang="id-ID" sz="2800" b="1" dirty="0" smtClean="0">
                <a:solidFill>
                  <a:srgbClr val="002060"/>
                </a:solidFill>
                <a:latin typeface="Book Antiqua" panose="02040602050305030304" pitchFamily="18" charset="0"/>
              </a:rPr>
              <a:t>3. ketaatan terhadap hukum &amp; peraturan</a:t>
            </a:r>
            <a:r>
              <a:rPr lang="id-ID" sz="4000" b="1" dirty="0" smtClean="0">
                <a:solidFill>
                  <a:srgbClr val="FF0000"/>
                </a:solidFill>
                <a:latin typeface="Book Antiqua" panose="02040602050305030304" pitchFamily="18" charset="0"/>
              </a:rPr>
              <a:t/>
            </a:r>
            <a:br>
              <a:rPr lang="id-ID" sz="4000" b="1" dirty="0" smtClean="0">
                <a:solidFill>
                  <a:srgbClr val="FF0000"/>
                </a:solidFill>
                <a:latin typeface="Book Antiqua" panose="02040602050305030304" pitchFamily="18" charset="0"/>
              </a:rPr>
            </a:br>
            <a:endParaRPr lang="id-ID" sz="3600" b="1" dirty="0">
              <a:solidFill>
                <a:srgbClr val="FF0000"/>
              </a:solidFill>
              <a:latin typeface="Book Antiqua" panose="02040602050305030304" pitchFamily="18" charset="0"/>
            </a:endParaRP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813592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4400" b="1" dirty="0" smtClean="0">
                <a:solidFill>
                  <a:schemeClr val="bg2">
                    <a:lumMod val="25000"/>
                  </a:schemeClr>
                </a:solidFill>
                <a:latin typeface="Book Antiqua" panose="02040602050305030304" pitchFamily="18" charset="0"/>
              </a:rPr>
              <a:t/>
            </a:r>
            <a:br>
              <a:rPr lang="id-ID" sz="4400" b="1" dirty="0" smtClean="0">
                <a:solidFill>
                  <a:schemeClr val="bg2">
                    <a:lumMod val="25000"/>
                  </a:schemeClr>
                </a:solidFill>
                <a:latin typeface="Book Antiqua" panose="02040602050305030304" pitchFamily="18" charset="0"/>
              </a:rPr>
            </a:br>
            <a:r>
              <a:rPr lang="id-ID" sz="4400" b="1" dirty="0" smtClean="0">
                <a:solidFill>
                  <a:schemeClr val="bg2">
                    <a:lumMod val="25000"/>
                  </a:schemeClr>
                </a:solidFill>
                <a:latin typeface="Book Antiqua" panose="02040602050305030304" pitchFamily="18" charset="0"/>
              </a:rPr>
              <a:t>dokumen pemahaman :</a:t>
            </a:r>
            <a:br>
              <a:rPr lang="id-ID" sz="4400" b="1" dirty="0" smtClean="0">
                <a:solidFill>
                  <a:schemeClr val="bg2">
                    <a:lumMod val="25000"/>
                  </a:schemeClr>
                </a:solidFill>
                <a:latin typeface="Book Antiqua" panose="02040602050305030304" pitchFamily="18" charset="0"/>
              </a:rPr>
            </a:br>
            <a:r>
              <a:rPr lang="id-ID" sz="3200" b="1" dirty="0" smtClean="0">
                <a:solidFill>
                  <a:srgbClr val="FF0000"/>
                </a:solidFill>
                <a:latin typeface="Book Antiqua" panose="02040602050305030304" pitchFamily="18" charset="0"/>
              </a:rPr>
              <a:t>ter</a:t>
            </a:r>
            <a:r>
              <a:rPr lang="id-ID" sz="3600" b="1" dirty="0" smtClean="0">
                <a:solidFill>
                  <a:srgbClr val="FF0000"/>
                </a:solidFill>
                <a:latin typeface="Book Antiqua" panose="02040602050305030304" pitchFamily="18" charset="0"/>
              </a:rPr>
              <a:t>gantung pd entitas </a:t>
            </a:r>
            <a:br>
              <a:rPr lang="id-ID" sz="3600" b="1" dirty="0" smtClean="0">
                <a:solidFill>
                  <a:srgbClr val="FF0000"/>
                </a:solidFill>
                <a:latin typeface="Book Antiqua" panose="02040602050305030304" pitchFamily="18" charset="0"/>
              </a:rPr>
            </a:br>
            <a:r>
              <a:rPr lang="id-ID" sz="3600" b="1" dirty="0" smtClean="0">
                <a:solidFill>
                  <a:srgbClr val="00B0F0"/>
                </a:solidFill>
                <a:latin typeface="Book Antiqua" panose="02040602050305030304" pitchFamily="18" charset="0"/>
              </a:rPr>
              <a:t/>
            </a:r>
            <a:br>
              <a:rPr lang="id-ID" sz="3600" b="1" dirty="0" smtClean="0">
                <a:solidFill>
                  <a:srgbClr val="00B0F0"/>
                </a:solidFill>
                <a:latin typeface="Book Antiqua" panose="02040602050305030304" pitchFamily="18" charset="0"/>
              </a:rPr>
            </a:br>
            <a:r>
              <a:rPr lang="id-ID" sz="3600" b="1" dirty="0" smtClean="0">
                <a:solidFill>
                  <a:srgbClr val="00B0F0"/>
                </a:solidFill>
                <a:latin typeface="Book Antiqua" panose="02040602050305030304" pitchFamily="18" charset="0"/>
              </a:rPr>
              <a:t>persh besar : bagian alur, kuesioner, tabel keputusan</a:t>
            </a:r>
            <a:br>
              <a:rPr lang="id-ID" sz="3600" b="1" dirty="0" smtClean="0">
                <a:solidFill>
                  <a:srgbClr val="00B0F0"/>
                </a:solidFill>
                <a:latin typeface="Book Antiqua" panose="02040602050305030304" pitchFamily="18" charset="0"/>
              </a:rPr>
            </a:br>
            <a:r>
              <a:rPr lang="id-ID" sz="3600" b="1" dirty="0" smtClean="0">
                <a:solidFill>
                  <a:srgbClr val="FF0000"/>
                </a:solidFill>
                <a:latin typeface="Book Antiqua" panose="02040602050305030304" pitchFamily="18" charset="0"/>
              </a:rPr>
              <a:t>persh kecil : dokumen cukup dlm  bentuk memorandum</a:t>
            </a:r>
            <a:endParaRPr lang="id-ID" sz="2800" b="1" dirty="0">
              <a:solidFill>
                <a:srgbClr val="FF000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98800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400" b="1" dirty="0" smtClean="0">
                <a:solidFill>
                  <a:srgbClr val="FF0000"/>
                </a:solidFill>
                <a:latin typeface="Book Antiqua" panose="02040602050305030304" pitchFamily="18" charset="0"/>
              </a:rPr>
              <a:t>dampak pi. Dlam penaksiran risiko pengendalian</a:t>
            </a: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a. Menyeluruh – risiko pengendalian adl risiko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salah saji material tdk dpt dicegah / dideteksi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oleh pi.</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B. Penaksiran risiko pengendalian dibawah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(1) tingkat maksimum mencakup, pengidentifikasi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an pengendalian khusus yg relevan dg asersi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khusus yg kemungkinna mencegah salah saji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material dlm asersi tsb. (2) pelaks pengujian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pengendalian unt.mengevaluasi efektifitas pi tsb</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955873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400" b="1" dirty="0" smtClean="0">
                <a:solidFill>
                  <a:srgbClr val="FF0000"/>
                </a:solidFill>
                <a:latin typeface="Book Antiqua" panose="02040602050305030304" pitchFamily="18" charset="0"/>
              </a:rPr>
              <a:t>Dampak pi. Dlam penaksiran risiko pengendalian</a:t>
            </a: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2400" b="1" dirty="0" smtClean="0">
                <a:solidFill>
                  <a:srgbClr val="7030A0"/>
                </a:solidFill>
                <a:latin typeface="Book Antiqua" panose="02040602050305030304" pitchFamily="18" charset="0"/>
              </a:rPr>
              <a:t>c. Risiko pengendalian hrs ditaksir dalam bentuk asersi lap.keu.</a:t>
            </a:r>
            <a:br>
              <a:rPr lang="id-ID" sz="2400" b="1" dirty="0" smtClean="0">
                <a:solidFill>
                  <a:srgbClr val="7030A0"/>
                </a:solidFill>
                <a:latin typeface="Book Antiqua" panose="02040602050305030304" pitchFamily="18" charset="0"/>
              </a:rPr>
            </a:br>
            <a:r>
              <a:rPr lang="id-ID" sz="2400" b="1" dirty="0" smtClean="0">
                <a:solidFill>
                  <a:srgbClr val="00B0F0"/>
                </a:solidFill>
                <a:latin typeface="Book Antiqua" panose="02040602050305030304" pitchFamily="18" charset="0"/>
              </a:rPr>
              <a:t>1. penyajian &amp; disclouser</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2. eksistensi</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3. hak &amp; kewajiban</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4. kelengkapan</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5, penilaian</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6,  pengendalian dpt mempunyai dampak pervasif</a:t>
            </a:r>
            <a:br>
              <a:rPr lang="id-ID" sz="2400" b="1" dirty="0" smtClean="0">
                <a:solidFill>
                  <a:srgbClr val="00B0F0"/>
                </a:solidFill>
                <a:latin typeface="Book Antiqua" panose="02040602050305030304" pitchFamily="18" charset="0"/>
              </a:rPr>
            </a:br>
            <a:r>
              <a:rPr lang="id-ID" sz="2400" b="1" dirty="0" smtClean="0">
                <a:solidFill>
                  <a:srgbClr val="00B0F0"/>
                </a:solidFill>
                <a:latin typeface="Book Antiqua" panose="02040602050305030304" pitchFamily="18" charset="0"/>
              </a:rPr>
              <a:t>7. pengendalian  punya pengaruh thd suatu asersi </a:t>
            </a:r>
            <a:br>
              <a:rPr lang="id-ID" sz="2400" b="1" dirty="0" smtClean="0">
                <a:solidFill>
                  <a:srgbClr val="00B0F0"/>
                </a:solidFill>
                <a:latin typeface="Book Antiqua" panose="02040602050305030304" pitchFamily="18" charset="0"/>
              </a:rPr>
            </a:br>
            <a:r>
              <a:rPr lang="id-ID" sz="2400" b="1" dirty="0">
                <a:solidFill>
                  <a:srgbClr val="00B0F0"/>
                </a:solidFill>
                <a:latin typeface="Book Antiqua" panose="02040602050305030304" pitchFamily="18" charset="0"/>
              </a:rPr>
              <a:t> </a:t>
            </a:r>
            <a:r>
              <a:rPr lang="id-ID" sz="2400" b="1" dirty="0" smtClean="0">
                <a:solidFill>
                  <a:srgbClr val="00B0F0"/>
                </a:solidFill>
                <a:latin typeface="Book Antiqua" panose="02040602050305030304" pitchFamily="18" charset="0"/>
              </a:rPr>
              <a:t>   dlm akun &amp; kelp transaksi </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3360187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400" b="1" dirty="0" smtClean="0">
                <a:solidFill>
                  <a:srgbClr val="FF0000"/>
                </a:solidFill>
                <a:latin typeface="Book Antiqua" panose="02040602050305030304" pitchFamily="18" charset="0"/>
              </a:rPr>
              <a:t/>
            </a:r>
            <a:br>
              <a:rPr lang="id-ID" sz="2400" b="1" dirty="0" smtClean="0">
                <a:solidFill>
                  <a:srgbClr val="FF0000"/>
                </a:solidFill>
                <a:latin typeface="Book Antiqua" panose="02040602050305030304" pitchFamily="18" charset="0"/>
              </a:rPr>
            </a:br>
            <a:r>
              <a:rPr lang="id-ID" sz="2400" b="1" dirty="0" smtClean="0">
                <a:solidFill>
                  <a:srgbClr val="FF0000"/>
                </a:solidFill>
                <a:latin typeface="Book Antiqua" panose="02040602050305030304" pitchFamily="18" charset="0"/>
              </a:rPr>
              <a:t>dampak pi. Dlam penaksiran risiko pengendalian</a:t>
            </a: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
            </a:r>
            <a:br>
              <a:rPr lang="id-ID" sz="28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d</a:t>
            </a:r>
            <a:r>
              <a:rPr lang="id-ID" sz="2000" b="1" dirty="0" smtClean="0">
                <a:solidFill>
                  <a:srgbClr val="00B0F0"/>
                </a:solidFill>
                <a:latin typeface="Book Antiqua" panose="02040602050305030304" pitchFamily="18" charset="0"/>
              </a:rPr>
              <a:t>. Pengujian pengendalian : prosedur yg diarahkan baik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efektivitas desain maupun operasi pengendalian dg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pendekatan ( minta ket. Pegawai, inspeksi dokumen,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observasi lapang, pengulangan penerapan pengendalian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oleh auditor) </a:t>
            </a:r>
            <a:br>
              <a:rPr lang="id-ID" sz="2000" b="1" dirty="0" smtClean="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
            </a:r>
            <a:br>
              <a:rPr lang="id-ID" sz="2000" b="1" dirty="0" smtClean="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e. Kesimpulan yg dicapai dr hasil penaksiran risiko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pengendalian disebut tingkat risiko pengendalian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taksiran yg didasarkan pada  efektivitas desain &amp; operasi,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semakin rendah risiko, smkin tinggi keyakinan oleh bukti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audit, tingkat risiko pengendalian taksiran dan risiko </a:t>
            </a:r>
            <a:br>
              <a:rPr lang="id-ID" sz="2000" b="1" dirty="0" smtClean="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     bawaan akan menentukan tingkat risiko deteksi yg dpt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t>
            </a:r>
            <a:r>
              <a:rPr lang="id-ID" sz="2000" b="1" dirty="0" smtClean="0">
                <a:solidFill>
                  <a:srgbClr val="00B0F0"/>
                </a:solidFill>
                <a:latin typeface="Book Antiqua" panose="02040602050305030304" pitchFamily="18" charset="0"/>
              </a:rPr>
              <a:t>    diterima</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920016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400" b="1" dirty="0" smtClean="0">
                <a:solidFill>
                  <a:srgbClr val="FF0000"/>
                </a:solidFill>
                <a:latin typeface="Book Antiqua" panose="02040602050305030304" pitchFamily="18" charset="0"/>
              </a:rPr>
              <a:t>dampak pi. Dlam penaksiran risiko pengendalian</a:t>
            </a: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(3) menurunnya tingkat risiko det</a:t>
            </a:r>
            <a:r>
              <a:rPr lang="id-ID" sz="2400" b="1" dirty="0" smtClean="0">
                <a:solidFill>
                  <a:srgbClr val="00B0F0"/>
                </a:solidFill>
                <a:latin typeface="Book Antiqua" panose="02040602050305030304" pitchFamily="18" charset="0"/>
              </a:rPr>
              <a:t>eksi yg </a:t>
            </a:r>
            <a:r>
              <a:rPr lang="id-ID" sz="2800" b="1" dirty="0" smtClean="0">
                <a:solidFill>
                  <a:srgbClr val="00B0F0"/>
                </a:solidFill>
                <a:latin typeface="Book Antiqua" panose="02040602050305030304" pitchFamily="18" charset="0"/>
              </a:rPr>
              <a:t>dapt diterima menyebabkan meningkatnya keyakinan yg diperoleh dr pengujian substantif, auditor dpt memodivikasi sifat (mengubah prosedur yg lebh efektif), saat ( kurang mengandalkan pd periode interim) dan/atau luas pengujian (lbh byk pengujian substantif)</a:t>
            </a:r>
            <a:endParaRPr lang="id-ID" sz="32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120050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2800" b="1" dirty="0" smtClean="0">
                <a:solidFill>
                  <a:srgbClr val="FF0000"/>
                </a:solidFill>
                <a:latin typeface="Book Antiqua" panose="02040602050305030304" pitchFamily="18" charset="0"/>
              </a:rPr>
              <a:t>SIKLUS PELAP. AKUNTANSI KEUANGAN</a:t>
            </a:r>
            <a:br>
              <a:rPr lang="id-ID" sz="2800" b="1" dirty="0" smtClean="0">
                <a:solidFill>
                  <a:srgbClr val="FF0000"/>
                </a:solidFill>
                <a:latin typeface="Book Antiqua" panose="02040602050305030304" pitchFamily="18" charset="0"/>
              </a:rPr>
            </a:br>
            <a:r>
              <a:rPr lang="id-ID" sz="2800" b="1" dirty="0">
                <a:solidFill>
                  <a:srgbClr val="00B0F0"/>
                </a:solidFill>
                <a:latin typeface="Book Antiqua" panose="02040602050305030304" pitchFamily="18" charset="0"/>
              </a:rPr>
              <a:t/>
            </a:r>
            <a:br>
              <a:rPr lang="id-ID" sz="2800" b="1" dirty="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INPUT                                         PEMROSESAN                                                   OUTPUT    </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r>
            <a:br>
              <a:rPr lang="id-ID" sz="2000" b="1" dirty="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DOK.SUMBER                        JURNAL, BB,                                                         INFO KEU.</a:t>
            </a:r>
            <a:br>
              <a:rPr lang="id-ID" sz="2000" b="1" dirty="0" smtClean="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             </a:t>
            </a:r>
            <a:r>
              <a:rPr lang="id-ID" sz="2000" b="1" dirty="0">
                <a:solidFill>
                  <a:srgbClr val="00B0F0"/>
                </a:solidFill>
                <a:latin typeface="Book Antiqua" panose="02040602050305030304" pitchFamily="18" charset="0"/>
              </a:rPr>
              <a:t/>
            </a:r>
            <a:br>
              <a:rPr lang="id-ID" sz="2000" b="1" dirty="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DOK.PENGIRIMAN             J.PENJUALAN                                                    BB</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r>
            <a:br>
              <a:rPr lang="id-ID" sz="2000" b="1" dirty="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OS          FJ</a:t>
            </a:r>
            <a:br>
              <a:rPr lang="id-ID" sz="2000" b="1" dirty="0" smtClean="0">
                <a:solidFill>
                  <a:srgbClr val="00B0F0"/>
                </a:solidFill>
                <a:latin typeface="Book Antiqua" panose="02040602050305030304" pitchFamily="18" charset="0"/>
              </a:rPr>
            </a:br>
            <a:r>
              <a:rPr lang="id-ID" sz="2000" b="1" dirty="0">
                <a:solidFill>
                  <a:srgbClr val="00B0F0"/>
                </a:solidFill>
                <a:latin typeface="Book Antiqua" panose="02040602050305030304" pitchFamily="18" charset="0"/>
              </a:rPr>
              <a:t/>
            </a:r>
            <a:br>
              <a:rPr lang="id-ID" sz="2000" b="1" dirty="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      CEK &amp;                                     J. TERIMA KAS                                                  BB</a:t>
            </a:r>
            <a:br>
              <a:rPr lang="id-ID" sz="2000" b="1" dirty="0" smtClean="0">
                <a:solidFill>
                  <a:srgbClr val="00B0F0"/>
                </a:solidFill>
                <a:latin typeface="Book Antiqua" panose="02040602050305030304" pitchFamily="18" charset="0"/>
              </a:rPr>
            </a:br>
            <a:r>
              <a:rPr lang="id-ID" sz="2000" b="1" dirty="0" smtClean="0">
                <a:solidFill>
                  <a:srgbClr val="00B0F0"/>
                </a:solidFill>
                <a:latin typeface="Book Antiqua" panose="02040602050305030304" pitchFamily="18" charset="0"/>
              </a:rPr>
              <a:t>NOTA KIRIM</a:t>
            </a:r>
            <a:endParaRPr lang="id-ID" sz="24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cxnSp>
        <p:nvCxnSpPr>
          <p:cNvPr id="5" name="Straight Arrow Connector 4"/>
          <p:cNvCxnSpPr/>
          <p:nvPr/>
        </p:nvCxnSpPr>
        <p:spPr>
          <a:xfrm>
            <a:off x="2833352" y="2485623"/>
            <a:ext cx="1390918" cy="19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516709" y="2485623"/>
            <a:ext cx="1738649" cy="38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438659" y="2975020"/>
            <a:ext cx="785611" cy="38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246254" y="2994338"/>
            <a:ext cx="2009104" cy="19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854558" y="3606085"/>
            <a:ext cx="669701" cy="270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524259" y="3606085"/>
            <a:ext cx="115910" cy="270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833352" y="3606085"/>
            <a:ext cx="1558344" cy="450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413679" y="3554569"/>
            <a:ext cx="19575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309870" y="4584879"/>
            <a:ext cx="1081826" cy="19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516709" y="4584879"/>
            <a:ext cx="19575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7129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r>
              <a:rPr lang="id-ID" sz="4800" b="1" dirty="0" smtClean="0">
                <a:solidFill>
                  <a:srgbClr val="FF0000"/>
                </a:solidFill>
                <a:latin typeface="Book Antiqua" panose="02040602050305030304" pitchFamily="18" charset="0"/>
              </a:rPr>
              <a:t>HAL2 LAIN TERKAIT PI.</a:t>
            </a:r>
            <a:r>
              <a:rPr lang="id-ID" sz="4800" b="1" dirty="0" smtClean="0">
                <a:solidFill>
                  <a:srgbClr val="00B0F0"/>
                </a:solidFill>
                <a:latin typeface="Book Antiqua" panose="02040602050305030304" pitchFamily="18" charset="0"/>
              </a:rPr>
              <a:t/>
            </a:r>
            <a:br>
              <a:rPr lang="id-ID" sz="4800" b="1" dirty="0" smtClean="0">
                <a:solidFill>
                  <a:srgbClr val="00B0F0"/>
                </a:solidFill>
                <a:latin typeface="Book Antiqua" panose="02040602050305030304" pitchFamily="18" charset="0"/>
              </a:rPr>
            </a:br>
            <a:endParaRPr lang="id-ID" sz="44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7989676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A. HUB. PEMAHAMAN DG PEAKSIRAN PI.</a:t>
            </a:r>
            <a:r>
              <a:rPr lang="id-ID" sz="3200" b="1" dirty="0" smtClean="0">
                <a:solidFill>
                  <a:srgbClr val="00B0F0"/>
                </a:solidFill>
                <a:latin typeface="Book Antiqua" panose="02040602050305030304" pitchFamily="18" charset="0"/>
              </a:rPr>
              <a:t/>
            </a:r>
            <a:br>
              <a:rPr lang="id-ID" sz="32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1. AUDITOR SERINGKALI MERENCANAKAN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PELAKSANAAN BBRP PENGUJIAN </a:t>
            </a:r>
            <a:br>
              <a:rPr lang="id-ID" sz="2800" b="1" dirty="0" smtClean="0">
                <a:solidFill>
                  <a:srgbClr val="00B0F0"/>
                </a:solidFill>
                <a:latin typeface="Book Antiqua" panose="02040602050305030304" pitchFamily="18" charset="0"/>
              </a:rPr>
            </a:br>
            <a:r>
              <a:rPr lang="id-ID" sz="2800" b="1" dirty="0" smtClean="0">
                <a:solidFill>
                  <a:srgbClr val="00B0F0"/>
                </a:solidFill>
                <a:latin typeface="Book Antiqua" panose="02040602050305030304" pitchFamily="18" charset="0"/>
              </a:rPr>
              <a:t>    PENGENDALIAN BERSAMA DG PEMEROLEHAN </a:t>
            </a:r>
            <a:br>
              <a:rPr lang="id-ID" sz="2800" b="1" dirty="0" smtClean="0">
                <a:solidFill>
                  <a:srgbClr val="00B0F0"/>
                </a:solidFill>
                <a:latin typeface="Book Antiqua" panose="02040602050305030304" pitchFamily="18" charset="0"/>
              </a:rPr>
            </a:br>
            <a:r>
              <a:rPr lang="id-ID" sz="2800" b="1" dirty="0">
                <a:solidFill>
                  <a:srgbClr val="00B0F0"/>
                </a:solidFill>
                <a:latin typeface="Book Antiqua" panose="02040602050305030304" pitchFamily="18" charset="0"/>
              </a:rPr>
              <a:t> </a:t>
            </a:r>
            <a:r>
              <a:rPr lang="id-ID" sz="2800" b="1" dirty="0" smtClean="0">
                <a:solidFill>
                  <a:srgbClr val="00B0F0"/>
                </a:solidFill>
                <a:latin typeface="Book Antiqua" panose="02040602050305030304" pitchFamily="18" charset="0"/>
              </a:rPr>
              <a:t>   PEMAHAMAN ATAS PI.</a:t>
            </a:r>
            <a:r>
              <a:rPr lang="id-ID" sz="2800" b="1" dirty="0" smtClean="0">
                <a:solidFill>
                  <a:srgbClr val="00B050"/>
                </a:solidFill>
                <a:latin typeface="Book Antiqua" panose="02040602050305030304" pitchFamily="18" charset="0"/>
              </a:rPr>
              <a:t/>
            </a:r>
            <a:br>
              <a:rPr lang="id-ID" sz="2800" b="1" dirty="0" smtClean="0">
                <a:solidFill>
                  <a:srgbClr val="00B050"/>
                </a:solidFill>
                <a:latin typeface="Book Antiqua" panose="02040602050305030304" pitchFamily="18" charset="0"/>
              </a:rPr>
            </a:br>
            <a:r>
              <a:rPr lang="id-ID" sz="2800" b="1" dirty="0" smtClean="0">
                <a:solidFill>
                  <a:srgbClr val="00B050"/>
                </a:solidFill>
                <a:latin typeface="Book Antiqua" panose="02040602050305030304" pitchFamily="18" charset="0"/>
              </a:rPr>
              <a:t>2. PENGUJIAN AUDIT YG DIMAKSUD UNTUK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MEMPEROLEH PEMAHAMAN PI. DPT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MEMBERIKAN BUKTI MENGENAI EFEKTIVITAS, </a:t>
            </a:r>
            <a:br>
              <a:rPr lang="id-ID" sz="2800" b="1" dirty="0" smtClean="0">
                <a:solidFill>
                  <a:srgbClr val="00B050"/>
                </a:solidFill>
                <a:latin typeface="Book Antiqua" panose="02040602050305030304" pitchFamily="18" charset="0"/>
              </a:rPr>
            </a:br>
            <a:r>
              <a:rPr lang="id-ID" sz="2800" b="1" dirty="0" smtClean="0">
                <a:solidFill>
                  <a:srgbClr val="00B050"/>
                </a:solidFill>
                <a:latin typeface="Book Antiqua" panose="02040602050305030304" pitchFamily="18" charset="0"/>
              </a:rPr>
              <a:t>    BAIK DESAIN MAUPUN OPERASI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PENGENDALIAN YG RELEVAN DG ASERSI TTT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(DPT DIGUNAKAN SBG PENGUJIAN PI.</a:t>
            </a:r>
            <a:r>
              <a:rPr lang="id-ID" sz="2800" b="1" dirty="0" smtClean="0">
                <a:solidFill>
                  <a:srgbClr val="00B0F0"/>
                </a:solidFill>
                <a:latin typeface="Book Antiqua" panose="02040602050305030304" pitchFamily="18" charset="0"/>
              </a:rPr>
              <a:t>)</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853874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3. PENGUJIAN PENGEDALIAN TAMBAHAN </a:t>
            </a:r>
            <a:br>
              <a:rPr lang="id-ID" sz="32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t>
            </a:r>
            <a:r>
              <a:rPr lang="id-ID" sz="3200" b="1" dirty="0" smtClean="0">
                <a:solidFill>
                  <a:srgbClr val="FF0000"/>
                </a:solidFill>
                <a:latin typeface="Book Antiqua" panose="02040602050305030304" pitchFamily="18" charset="0"/>
              </a:rPr>
              <a:t>   DPT DILAKUKAN UNTUK MEMBENARKAN</a:t>
            </a:r>
            <a:br>
              <a:rPr lang="id-ID" sz="32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t>
            </a:r>
            <a:r>
              <a:rPr lang="id-ID" sz="3200" b="1" dirty="0" smtClean="0">
                <a:solidFill>
                  <a:srgbClr val="FF0000"/>
                </a:solidFill>
                <a:latin typeface="Book Antiqua" panose="02040602050305030304" pitchFamily="18" charset="0"/>
              </a:rPr>
              <a:t>   PENGURANGAN LBIH LANJUT TINGKAT </a:t>
            </a:r>
            <a:br>
              <a:rPr lang="id-ID" sz="32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t>
            </a:r>
            <a:r>
              <a:rPr lang="id-ID" sz="3200" b="1" dirty="0" smtClean="0">
                <a:solidFill>
                  <a:srgbClr val="FF0000"/>
                </a:solidFill>
                <a:latin typeface="Book Antiqua" panose="02040602050305030304" pitchFamily="18" charset="0"/>
              </a:rPr>
              <a:t>   RISIKO PENGENDALIAN TAKSIRAN</a:t>
            </a:r>
            <a:endParaRPr lang="id-ID" sz="2800" b="1" dirty="0">
              <a:solidFill>
                <a:srgbClr val="00B0F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4998627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B. BUKTI YG MENDUKUNG TINGKAT</a:t>
            </a:r>
            <a:br>
              <a:rPr lang="id-ID" sz="32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t>
            </a:r>
            <a:r>
              <a:rPr lang="id-ID" sz="3200" b="1" dirty="0" smtClean="0">
                <a:solidFill>
                  <a:srgbClr val="FF0000"/>
                </a:solidFill>
                <a:latin typeface="Book Antiqua" panose="02040602050305030304" pitchFamily="18" charset="0"/>
              </a:rPr>
              <a:t>     RISIKO PENGENDALIAN TAKSIRAN</a:t>
            </a:r>
            <a:r>
              <a:rPr lang="id-ID" sz="3200" b="1" dirty="0">
                <a:solidFill>
                  <a:srgbClr val="FF0000"/>
                </a:solidFill>
                <a:latin typeface="Book Antiqua" panose="02040602050305030304" pitchFamily="18" charset="0"/>
              </a:rPr>
              <a:t/>
            </a:r>
            <a:br>
              <a:rPr lang="id-ID" sz="3200" b="1" dirty="0">
                <a:solidFill>
                  <a:srgbClr val="FF0000"/>
                </a:solidFill>
                <a:latin typeface="Book Antiqua" panose="02040602050305030304" pitchFamily="18" charset="0"/>
              </a:rPr>
            </a:br>
            <a:r>
              <a:rPr lang="id-ID" sz="3200" b="1" dirty="0" smtClean="0">
                <a:solidFill>
                  <a:srgbClr val="7030A0"/>
                </a:solidFill>
                <a:latin typeface="Book Antiqua" panose="02040602050305030304" pitchFamily="18" charset="0"/>
              </a:rPr>
              <a:t>1. TDK ADA 1 PENGUJIAN PENGENDALIAN </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SPESIFIK YG PALING LAYAK , &amp; AUDITR</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HRS MEMILIH CARA PENGUJIAN DR </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BERBAGAI TEKNIK YG ADA, SPT </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PERMINTAN KETERANGN, </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PENGAMATAN, ISNPEKSI &amp; </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PELAKSANAAN ULANG</a:t>
            </a:r>
            <a:endParaRPr lang="id-ID" sz="2800" b="1" dirty="0">
              <a:solidFill>
                <a:srgbClr val="7030A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3038039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smtClean="0">
                <a:solidFill>
                  <a:srgbClr val="FF0000"/>
                </a:solidFill>
                <a:latin typeface="Book Antiqua" panose="02040602050305030304" pitchFamily="18" charset="0"/>
              </a:rPr>
              <a:t/>
            </a:r>
            <a:br>
              <a:rPr lang="id-ID" sz="3600" b="1" dirty="0" smtClean="0">
                <a:solidFill>
                  <a:srgbClr val="FF0000"/>
                </a:solidFill>
                <a:latin typeface="Book Antiqua" panose="02040602050305030304" pitchFamily="18" charset="0"/>
              </a:rPr>
            </a:br>
            <a:r>
              <a:rPr lang="id-ID" sz="3600" b="1" dirty="0" smtClean="0">
                <a:solidFill>
                  <a:srgbClr val="FF0000"/>
                </a:solidFill>
                <a:latin typeface="Book Antiqua" panose="02040602050305030304" pitchFamily="18" charset="0"/>
              </a:rPr>
              <a:t>pertimbangan auditor dalam penjagaan aktiva dari </a:t>
            </a:r>
            <a:br>
              <a:rPr lang="id-ID" sz="3600" b="1" dirty="0" smtClean="0">
                <a:solidFill>
                  <a:srgbClr val="FF0000"/>
                </a:solidFill>
                <a:latin typeface="Book Antiqua" panose="02040602050305030304" pitchFamily="18" charset="0"/>
              </a:rPr>
            </a:br>
            <a:r>
              <a:rPr lang="id-ID" sz="3600" b="1" dirty="0">
                <a:solidFill>
                  <a:srgbClr val="FF0000"/>
                </a:solidFill>
                <a:latin typeface="Book Antiqua" panose="02040602050305030304" pitchFamily="18" charset="0"/>
              </a:rPr>
              <a:t/>
            </a:r>
            <a:br>
              <a:rPr lang="id-ID" sz="3600" b="1" dirty="0">
                <a:solidFill>
                  <a:srgbClr val="FF0000"/>
                </a:solidFill>
                <a:latin typeface="Book Antiqua" panose="02040602050305030304" pitchFamily="18" charset="0"/>
              </a:rPr>
            </a:br>
            <a:r>
              <a:rPr lang="id-ID" sz="3200" b="1" dirty="0">
                <a:solidFill>
                  <a:srgbClr val="002060"/>
                </a:solidFill>
                <a:latin typeface="Book Antiqua" panose="02040602050305030304" pitchFamily="18" charset="0"/>
              </a:rPr>
              <a:t>pemerolehan</a:t>
            </a:r>
            <a:r>
              <a:rPr lang="id-ID" sz="3200" b="1" dirty="0" smtClean="0">
                <a:solidFill>
                  <a:srgbClr val="002060"/>
                </a:solidFill>
                <a:latin typeface="Book Antiqua" panose="02040602050305030304" pitchFamily="18" charset="0"/>
              </a:rPr>
              <a:t>, penggunaan, atau penjualan/penghentian pemakaian aktiva yg tidak diotorsasi umumnya dibatasi hanya yg  relevan dg keandalan pelaporan keuangan</a:t>
            </a:r>
            <a:endParaRPr lang="id-ID" sz="3200" b="1"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00551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r>
            <a:br>
              <a:rPr lang="id-ID" sz="3200" b="1" dirty="0">
                <a:solidFill>
                  <a:srgbClr val="FF0000"/>
                </a:solidFill>
                <a:latin typeface="Book Antiqua" panose="02040602050305030304" pitchFamily="18" charset="0"/>
              </a:rPr>
            </a:br>
            <a:r>
              <a:rPr lang="id-ID" sz="3200" b="1" dirty="0">
                <a:solidFill>
                  <a:srgbClr val="00B050"/>
                </a:solidFill>
                <a:latin typeface="Book Antiqua" panose="02040602050305030304" pitchFamily="18" charset="0"/>
              </a:rPr>
              <a:t>2</a:t>
            </a:r>
            <a:r>
              <a:rPr lang="id-ID" sz="3200" b="1" dirty="0" smtClean="0">
                <a:solidFill>
                  <a:srgbClr val="00B050"/>
                </a:solidFill>
                <a:latin typeface="Book Antiqua" panose="02040602050305030304" pitchFamily="18" charset="0"/>
              </a:rPr>
              <a:t>. KLO TDK TERSEDIA DOKUMEN UNT</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MENDUKUNG PENGUJIAN, </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PENGAMATAN, PERMINT.KETERANGAN, </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TEKNIK AUDIT DG BANTUAN KOMPUTER </a:t>
            </a:r>
            <a:br>
              <a:rPr lang="id-ID" sz="3200" b="1" dirty="0" smtClean="0">
                <a:solidFill>
                  <a:srgbClr val="00B050"/>
                </a:solidFill>
                <a:latin typeface="Book Antiqua" panose="02040602050305030304" pitchFamily="18" charset="0"/>
              </a:rPr>
            </a:br>
            <a:r>
              <a:rPr lang="id-ID" sz="3200" b="1" dirty="0">
                <a:solidFill>
                  <a:srgbClr val="00B050"/>
                </a:solidFill>
                <a:latin typeface="Book Antiqua" panose="02040602050305030304" pitchFamily="18" charset="0"/>
              </a:rPr>
              <a:t> </a:t>
            </a:r>
            <a:r>
              <a:rPr lang="id-ID" sz="3200" b="1" dirty="0" smtClean="0">
                <a:solidFill>
                  <a:srgbClr val="00B050"/>
                </a:solidFill>
                <a:latin typeface="Book Antiqua" panose="02040602050305030304" pitchFamily="18" charset="0"/>
              </a:rPr>
              <a:t>   DPT DIGUNAKAN</a:t>
            </a:r>
            <a:endParaRPr lang="id-ID" sz="2800" b="1" dirty="0">
              <a:solidFill>
                <a:srgbClr val="00B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0356957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C. RISIKO PENGENDALIAN &amp; RISIKO DETEKSI</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7030A0"/>
                </a:solidFill>
                <a:latin typeface="Book Antiqua" panose="02040602050305030304" pitchFamily="18" charset="0"/>
              </a:rPr>
              <a:t>1. TUJUAN AKHIR MEMBANTU AUDITOR</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DLM MENGEVALUASI RSIKO ADANYA</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SLAH SAJI MATERIAL DLM LAP.KEU.</a:t>
            </a:r>
            <a:br>
              <a:rPr lang="id-ID" sz="3200" b="1" dirty="0" smtClean="0">
                <a:solidFill>
                  <a:srgbClr val="7030A0"/>
                </a:solidFill>
                <a:latin typeface="Book Antiqua" panose="02040602050305030304" pitchFamily="18" charset="0"/>
              </a:rPr>
            </a:br>
            <a:r>
              <a:rPr lang="id-ID" sz="3200" b="1" dirty="0" smtClean="0">
                <a:solidFill>
                  <a:srgbClr val="92D050"/>
                </a:solidFill>
                <a:latin typeface="Book Antiqua" panose="02040602050305030304" pitchFamily="18" charset="0"/>
              </a:rPr>
              <a:t>2. HUB TERBALIK ANTARA TINGKAT RISIKO </a:t>
            </a:r>
            <a:br>
              <a:rPr lang="id-ID" sz="3200" b="1" dirty="0" smtClean="0">
                <a:solidFill>
                  <a:srgbClr val="92D050"/>
                </a:solidFill>
                <a:latin typeface="Book Antiqua" panose="02040602050305030304" pitchFamily="18" charset="0"/>
              </a:rPr>
            </a:br>
            <a:r>
              <a:rPr lang="id-ID" sz="3200" b="1" dirty="0">
                <a:solidFill>
                  <a:srgbClr val="92D050"/>
                </a:solidFill>
                <a:latin typeface="Book Antiqua" panose="02040602050305030304" pitchFamily="18" charset="0"/>
              </a:rPr>
              <a:t> </a:t>
            </a:r>
            <a:r>
              <a:rPr lang="id-ID" sz="3200" b="1" dirty="0" smtClean="0">
                <a:solidFill>
                  <a:srgbClr val="92D050"/>
                </a:solidFill>
                <a:latin typeface="Book Antiqua" panose="02040602050305030304" pitchFamily="18" charset="0"/>
              </a:rPr>
              <a:t>   PENGENDALIAN &amp; DETIKSI</a:t>
            </a:r>
            <a:endParaRPr lang="id-ID" sz="2800" b="1" dirty="0">
              <a:solidFill>
                <a:srgbClr val="92D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85929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chemeClr val="accent5">
                    <a:lumMod val="60000"/>
                    <a:lumOff val="40000"/>
                  </a:schemeClr>
                </a:solidFill>
                <a:latin typeface="Book Antiqua" panose="02040602050305030304" pitchFamily="18" charset="0"/>
              </a:rPr>
              <a:t>3. BIASANYA PENAKSIRAN TKGT RISIKO </a:t>
            </a:r>
            <a:br>
              <a:rPr lang="id-ID" sz="3200" b="1" dirty="0" smtClean="0">
                <a:solidFill>
                  <a:schemeClr val="accent5">
                    <a:lumMod val="60000"/>
                    <a:lumOff val="40000"/>
                  </a:schemeClr>
                </a:solidFill>
                <a:latin typeface="Book Antiqua" panose="02040602050305030304" pitchFamily="18" charset="0"/>
              </a:rPr>
            </a:br>
            <a:r>
              <a:rPr lang="id-ID" sz="3200" b="1" dirty="0">
                <a:solidFill>
                  <a:schemeClr val="accent5">
                    <a:lumMod val="60000"/>
                    <a:lumOff val="40000"/>
                  </a:schemeClr>
                </a:solidFill>
                <a:latin typeface="Book Antiqua" panose="02040602050305030304" pitchFamily="18" charset="0"/>
              </a:rPr>
              <a:t> </a:t>
            </a:r>
            <a:r>
              <a:rPr lang="id-ID" sz="3200" b="1" dirty="0" smtClean="0">
                <a:solidFill>
                  <a:schemeClr val="accent5">
                    <a:lumMod val="60000"/>
                    <a:lumOff val="40000"/>
                  </a:schemeClr>
                </a:solidFill>
                <a:latin typeface="Book Antiqua" panose="02040602050305030304" pitchFamily="18" charset="0"/>
              </a:rPr>
              <a:t>   PENGENDALIAN TDK BOLEH TERLAMPAU </a:t>
            </a:r>
            <a:br>
              <a:rPr lang="id-ID" sz="3200" b="1" dirty="0" smtClean="0">
                <a:solidFill>
                  <a:schemeClr val="accent5">
                    <a:lumMod val="60000"/>
                    <a:lumOff val="40000"/>
                  </a:schemeClr>
                </a:solidFill>
                <a:latin typeface="Book Antiqua" panose="02040602050305030304" pitchFamily="18" charset="0"/>
              </a:rPr>
            </a:br>
            <a:r>
              <a:rPr lang="id-ID" sz="3200" b="1" dirty="0">
                <a:solidFill>
                  <a:schemeClr val="accent5">
                    <a:lumMod val="60000"/>
                    <a:lumOff val="40000"/>
                  </a:schemeClr>
                </a:solidFill>
                <a:latin typeface="Book Antiqua" panose="02040602050305030304" pitchFamily="18" charset="0"/>
              </a:rPr>
              <a:t> </a:t>
            </a:r>
            <a:r>
              <a:rPr lang="id-ID" sz="3200" b="1" dirty="0" smtClean="0">
                <a:solidFill>
                  <a:schemeClr val="accent5">
                    <a:lumMod val="60000"/>
                    <a:lumOff val="40000"/>
                  </a:schemeClr>
                </a:solidFill>
                <a:latin typeface="Book Antiqua" panose="02040602050305030304" pitchFamily="18" charset="0"/>
              </a:rPr>
              <a:t>   RENDAH SAMPAI MENGHILANGKAN</a:t>
            </a:r>
            <a:br>
              <a:rPr lang="id-ID" sz="3200" b="1" dirty="0" smtClean="0">
                <a:solidFill>
                  <a:schemeClr val="accent5">
                    <a:lumMod val="60000"/>
                    <a:lumOff val="40000"/>
                  </a:schemeClr>
                </a:solidFill>
                <a:latin typeface="Book Antiqua" panose="02040602050305030304" pitchFamily="18" charset="0"/>
              </a:rPr>
            </a:br>
            <a:r>
              <a:rPr lang="id-ID" sz="3200" b="1" dirty="0">
                <a:solidFill>
                  <a:schemeClr val="accent5">
                    <a:lumMod val="60000"/>
                    <a:lumOff val="40000"/>
                  </a:schemeClr>
                </a:solidFill>
                <a:latin typeface="Book Antiqua" panose="02040602050305030304" pitchFamily="18" charset="0"/>
              </a:rPr>
              <a:t> </a:t>
            </a:r>
            <a:r>
              <a:rPr lang="id-ID" sz="3200" b="1" dirty="0" smtClean="0">
                <a:solidFill>
                  <a:schemeClr val="accent5">
                    <a:lumMod val="60000"/>
                    <a:lumOff val="40000"/>
                  </a:schemeClr>
                </a:solidFill>
                <a:latin typeface="Book Antiqua" panose="02040602050305030304" pitchFamily="18" charset="0"/>
              </a:rPr>
              <a:t>   PERLUNYA AUDITOR MELAKUKAN </a:t>
            </a:r>
            <a:br>
              <a:rPr lang="id-ID" sz="3200" b="1" dirty="0" smtClean="0">
                <a:solidFill>
                  <a:schemeClr val="accent5">
                    <a:lumMod val="60000"/>
                    <a:lumOff val="40000"/>
                  </a:schemeClr>
                </a:solidFill>
                <a:latin typeface="Book Antiqua" panose="02040602050305030304" pitchFamily="18" charset="0"/>
              </a:rPr>
            </a:br>
            <a:r>
              <a:rPr lang="id-ID" sz="3200" b="1" dirty="0">
                <a:solidFill>
                  <a:schemeClr val="accent5">
                    <a:lumMod val="60000"/>
                    <a:lumOff val="40000"/>
                  </a:schemeClr>
                </a:solidFill>
                <a:latin typeface="Book Antiqua" panose="02040602050305030304" pitchFamily="18" charset="0"/>
              </a:rPr>
              <a:t> </a:t>
            </a:r>
            <a:r>
              <a:rPr lang="id-ID" sz="3200" b="1" dirty="0" smtClean="0">
                <a:solidFill>
                  <a:schemeClr val="accent5">
                    <a:lumMod val="60000"/>
                    <a:lumOff val="40000"/>
                  </a:schemeClr>
                </a:solidFill>
                <a:latin typeface="Book Antiqua" panose="02040602050305030304" pitchFamily="18" charset="0"/>
              </a:rPr>
              <a:t>   PENGUJIAN SUBSTANTIF   </a:t>
            </a:r>
            <a:br>
              <a:rPr lang="id-ID" sz="3200" b="1" dirty="0" smtClean="0">
                <a:solidFill>
                  <a:schemeClr val="accent5">
                    <a:lumMod val="60000"/>
                    <a:lumOff val="40000"/>
                  </a:schemeClr>
                </a:solidFill>
                <a:latin typeface="Book Antiqua" panose="02040602050305030304" pitchFamily="18" charset="0"/>
              </a:rPr>
            </a:br>
            <a:r>
              <a:rPr lang="id-ID" sz="3200" b="1" dirty="0">
                <a:solidFill>
                  <a:schemeClr val="accent5">
                    <a:lumMod val="60000"/>
                    <a:lumOff val="40000"/>
                  </a:schemeClr>
                </a:solidFill>
                <a:latin typeface="Book Antiqua" panose="02040602050305030304" pitchFamily="18" charset="0"/>
              </a:rPr>
              <a:t> </a:t>
            </a:r>
            <a:r>
              <a:rPr lang="id-ID" sz="3200" b="1" dirty="0" smtClean="0">
                <a:solidFill>
                  <a:schemeClr val="accent5">
                    <a:lumMod val="60000"/>
                    <a:lumOff val="40000"/>
                  </a:schemeClr>
                </a:solidFill>
                <a:latin typeface="Book Antiqua" panose="02040602050305030304" pitchFamily="18" charset="0"/>
              </a:rPr>
              <a:t>   UNT.MEMBATASI RISIKO DETEKSI ATAS </a:t>
            </a:r>
            <a:br>
              <a:rPr lang="id-ID" sz="3200" b="1" dirty="0" smtClean="0">
                <a:solidFill>
                  <a:schemeClr val="accent5">
                    <a:lumMod val="60000"/>
                    <a:lumOff val="40000"/>
                  </a:schemeClr>
                </a:solidFill>
                <a:latin typeface="Book Antiqua" panose="02040602050305030304" pitchFamily="18" charset="0"/>
              </a:rPr>
            </a:br>
            <a:r>
              <a:rPr lang="id-ID" sz="3200" b="1" dirty="0">
                <a:solidFill>
                  <a:schemeClr val="accent5">
                    <a:lumMod val="60000"/>
                    <a:lumOff val="40000"/>
                  </a:schemeClr>
                </a:solidFill>
                <a:latin typeface="Book Antiqua" panose="02040602050305030304" pitchFamily="18" charset="0"/>
              </a:rPr>
              <a:t> </a:t>
            </a:r>
            <a:r>
              <a:rPr lang="id-ID" sz="3200" b="1" dirty="0" smtClean="0">
                <a:solidFill>
                  <a:schemeClr val="accent5">
                    <a:lumMod val="60000"/>
                    <a:lumOff val="40000"/>
                  </a:schemeClr>
                </a:solidFill>
                <a:latin typeface="Book Antiqua" panose="02040602050305030304" pitchFamily="18" charset="0"/>
              </a:rPr>
              <a:t>   SMUA TRNSAKSI</a:t>
            </a:r>
            <a:endParaRPr lang="id-ID" sz="2800" b="1" dirty="0">
              <a:solidFill>
                <a:schemeClr val="accent5">
                  <a:lumMod val="60000"/>
                  <a:lumOff val="40000"/>
                </a:schemeClr>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4338625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C000"/>
                </a:solidFill>
                <a:latin typeface="Book Antiqua" panose="02040602050305030304" pitchFamily="18" charset="0"/>
              </a:rPr>
              <a:t>4. DLM BBRP KEADAAN, HASIL PENGUJIAN </a:t>
            </a:r>
            <a:br>
              <a:rPr lang="id-ID" sz="3200" b="1" dirty="0" smtClean="0">
                <a:solidFill>
                  <a:srgbClr val="FFC000"/>
                </a:solidFill>
                <a:latin typeface="Book Antiqua" panose="02040602050305030304" pitchFamily="18" charset="0"/>
              </a:rPr>
            </a:br>
            <a:r>
              <a:rPr lang="id-ID" sz="3200" b="1" dirty="0">
                <a:solidFill>
                  <a:srgbClr val="FFC000"/>
                </a:solidFill>
                <a:latin typeface="Book Antiqua" panose="02040602050305030304" pitchFamily="18" charset="0"/>
              </a:rPr>
              <a:t> </a:t>
            </a:r>
            <a:r>
              <a:rPr lang="id-ID" sz="3200" b="1" dirty="0" smtClean="0">
                <a:solidFill>
                  <a:srgbClr val="FFC000"/>
                </a:solidFill>
                <a:latin typeface="Book Antiqua" panose="02040602050305030304" pitchFamily="18" charset="0"/>
              </a:rPr>
              <a:t>   TERINCI ATS TRANSAKSI DPT JG BERLAKU</a:t>
            </a:r>
            <a:br>
              <a:rPr lang="id-ID" sz="3200" b="1" dirty="0" smtClean="0">
                <a:solidFill>
                  <a:srgbClr val="FFC000"/>
                </a:solidFill>
                <a:latin typeface="Book Antiqua" panose="02040602050305030304" pitchFamily="18" charset="0"/>
              </a:rPr>
            </a:br>
            <a:r>
              <a:rPr lang="id-ID" sz="3200" b="1" dirty="0">
                <a:solidFill>
                  <a:srgbClr val="FFC000"/>
                </a:solidFill>
                <a:latin typeface="Book Antiqua" panose="02040602050305030304" pitchFamily="18" charset="0"/>
              </a:rPr>
              <a:t> </a:t>
            </a:r>
            <a:r>
              <a:rPr lang="id-ID" sz="3200" b="1" dirty="0" smtClean="0">
                <a:solidFill>
                  <a:srgbClr val="FFC000"/>
                </a:solidFill>
                <a:latin typeface="Book Antiqua" panose="02040602050305030304" pitchFamily="18" charset="0"/>
              </a:rPr>
              <a:t>   SEBAGAI PENGUJIAN PENGENDALIAN</a:t>
            </a:r>
            <a:endParaRPr lang="id-ID" sz="2800" b="1" dirty="0">
              <a:solidFill>
                <a:srgbClr val="FFC00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1671571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C. RISIKO PENGENDALIAN &amp; RISIKO DETEKSI</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7030A0"/>
                </a:solidFill>
                <a:latin typeface="Book Antiqua" panose="02040602050305030304" pitchFamily="18" charset="0"/>
              </a:rPr>
              <a:t>1. TUJUAN AKHIR MEMBANTU AUDITOR</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DLM MENGEVALUASI RSIKO ADANYA</a:t>
            </a:r>
            <a:br>
              <a:rPr lang="id-ID" sz="3200" b="1" dirty="0" smtClean="0">
                <a:solidFill>
                  <a:srgbClr val="7030A0"/>
                </a:solidFill>
                <a:latin typeface="Book Antiqua" panose="02040602050305030304" pitchFamily="18" charset="0"/>
              </a:rPr>
            </a:br>
            <a:r>
              <a:rPr lang="id-ID" sz="3200" b="1" dirty="0">
                <a:solidFill>
                  <a:srgbClr val="7030A0"/>
                </a:solidFill>
                <a:latin typeface="Book Antiqua" panose="02040602050305030304" pitchFamily="18" charset="0"/>
              </a:rPr>
              <a:t> </a:t>
            </a:r>
            <a:r>
              <a:rPr lang="id-ID" sz="3200" b="1" dirty="0" smtClean="0">
                <a:solidFill>
                  <a:srgbClr val="7030A0"/>
                </a:solidFill>
                <a:latin typeface="Book Antiqua" panose="02040602050305030304" pitchFamily="18" charset="0"/>
              </a:rPr>
              <a:t>    SLAH SAJI MATERIAL DLM LAP.KEU.</a:t>
            </a:r>
            <a:br>
              <a:rPr lang="id-ID" sz="3200" b="1" dirty="0" smtClean="0">
                <a:solidFill>
                  <a:srgbClr val="7030A0"/>
                </a:solidFill>
                <a:latin typeface="Book Antiqua" panose="02040602050305030304" pitchFamily="18" charset="0"/>
              </a:rPr>
            </a:br>
            <a:r>
              <a:rPr lang="id-ID" sz="3200" b="1" dirty="0" smtClean="0">
                <a:solidFill>
                  <a:srgbClr val="92D050"/>
                </a:solidFill>
                <a:latin typeface="Book Antiqua" panose="02040602050305030304" pitchFamily="18" charset="0"/>
              </a:rPr>
              <a:t>2. HUB TERBALIK ANTARA TINGKAT RISIKO </a:t>
            </a:r>
            <a:br>
              <a:rPr lang="id-ID" sz="3200" b="1" dirty="0" smtClean="0">
                <a:solidFill>
                  <a:srgbClr val="92D050"/>
                </a:solidFill>
                <a:latin typeface="Book Antiqua" panose="02040602050305030304" pitchFamily="18" charset="0"/>
              </a:rPr>
            </a:br>
            <a:r>
              <a:rPr lang="id-ID" sz="3200" b="1" dirty="0">
                <a:solidFill>
                  <a:srgbClr val="92D050"/>
                </a:solidFill>
                <a:latin typeface="Book Antiqua" panose="02040602050305030304" pitchFamily="18" charset="0"/>
              </a:rPr>
              <a:t> </a:t>
            </a:r>
            <a:r>
              <a:rPr lang="id-ID" sz="3200" b="1" dirty="0" smtClean="0">
                <a:solidFill>
                  <a:srgbClr val="92D050"/>
                </a:solidFill>
                <a:latin typeface="Book Antiqua" panose="02040602050305030304" pitchFamily="18" charset="0"/>
              </a:rPr>
              <a:t>   PENGENDALIAN &amp; DETIKSI</a:t>
            </a:r>
            <a:endParaRPr lang="id-ID" sz="2800" b="1" dirty="0">
              <a:solidFill>
                <a:srgbClr val="92D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6474170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2800" b="1" dirty="0" smtClean="0">
                <a:solidFill>
                  <a:srgbClr val="FF0000"/>
                </a:solidFill>
                <a:latin typeface="Book Antiqua" panose="02040602050305030304" pitchFamily="18" charset="0"/>
              </a:rPr>
              <a:t>D. TANGGUNGJAWAB AUDITOR TERKAIT PI.</a:t>
            </a:r>
            <a:br>
              <a:rPr lang="id-ID" sz="2800" b="1" dirty="0" smtClean="0">
                <a:solidFill>
                  <a:srgbClr val="FF0000"/>
                </a:solidFill>
                <a:latin typeface="Book Antiqua" panose="02040602050305030304" pitchFamily="18" charset="0"/>
              </a:rPr>
            </a:br>
            <a:r>
              <a:rPr lang="id-ID" sz="2800" b="1" dirty="0">
                <a:solidFill>
                  <a:srgbClr val="FF0000"/>
                </a:solidFill>
                <a:latin typeface="Book Antiqua" panose="02040602050305030304" pitchFamily="18" charset="0"/>
              </a:rPr>
              <a:t> </a:t>
            </a:r>
            <a:r>
              <a:rPr lang="id-ID" sz="2800" b="1" dirty="0" smtClean="0">
                <a:solidFill>
                  <a:srgbClr val="FF0000"/>
                </a:solidFill>
                <a:latin typeface="Book Antiqua" panose="02040602050305030304" pitchFamily="18" charset="0"/>
              </a:rPr>
              <a:t>     DLM SUATU AUDIT</a:t>
            </a:r>
            <a:br>
              <a:rPr lang="id-ID" sz="28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r>
            <a:br>
              <a:rPr lang="id-ID" sz="3200" b="1" dirty="0">
                <a:solidFill>
                  <a:srgbClr val="FF0000"/>
                </a:solidFill>
                <a:latin typeface="Book Antiqua" panose="02040602050305030304" pitchFamily="18" charset="0"/>
              </a:rPr>
            </a:br>
            <a:r>
              <a:rPr lang="id-ID" sz="2800" b="1" dirty="0" smtClean="0">
                <a:solidFill>
                  <a:srgbClr val="7030A0"/>
                </a:solidFill>
                <a:latin typeface="Book Antiqua" panose="02040602050305030304" pitchFamily="18" charset="0"/>
              </a:rPr>
              <a:t>1. AUDITOR TDK BERKEWAJIBAN MENCARI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KONDISI YG DPAT DILAPORKAN DILUAR YG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MENJADI PERHATIAN SELAMA AUDITNYA</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(KEKURANGINAN MATERIAL DLAM DESAIN &amp;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OPERASI PI. YG BERAKIBAT BURUK THD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KEMAMPUAN ORGANISASI DLM MENCATAT,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MENGOLAH, MERINGKAS &amp; MELAPORKAN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DATA KEU.</a:t>
            </a:r>
            <a:br>
              <a:rPr lang="id-ID" sz="2800" b="1" dirty="0" smtClean="0">
                <a:solidFill>
                  <a:srgbClr val="7030A0"/>
                </a:solidFill>
                <a:latin typeface="Book Antiqua" panose="02040602050305030304" pitchFamily="18" charset="0"/>
              </a:rPr>
            </a:br>
            <a:endParaRPr lang="id-ID" sz="2800" b="1" dirty="0">
              <a:solidFill>
                <a:srgbClr val="7030A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38827075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r>
            <a:br>
              <a:rPr lang="id-ID" sz="3200" b="1" dirty="0">
                <a:solidFill>
                  <a:srgbClr val="FF0000"/>
                </a:solidFill>
                <a:latin typeface="Book Antiqua" panose="02040602050305030304" pitchFamily="18" charset="0"/>
              </a:rPr>
            </a:br>
            <a:r>
              <a:rPr lang="id-ID" sz="2800" b="1" dirty="0" smtClean="0">
                <a:solidFill>
                  <a:srgbClr val="7030A0"/>
                </a:solidFill>
                <a:latin typeface="Book Antiqua" panose="02040602050305030304" pitchFamily="18" charset="0"/>
              </a:rPr>
              <a:t>2. KOMUNIKASI DITUJUKAN KPD KOMITE AUDIT/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ORG DG KEWENANGANNYA &amp;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TANGGUNGJAWABNYA</a:t>
            </a:r>
            <a:br>
              <a:rPr lang="id-ID" sz="2800" b="1" dirty="0" smtClean="0">
                <a:solidFill>
                  <a:srgbClr val="7030A0"/>
                </a:solidFill>
                <a:latin typeface="Book Antiqua" panose="02040602050305030304" pitchFamily="18" charset="0"/>
              </a:rPr>
            </a:br>
            <a:r>
              <a:rPr lang="id-ID" sz="2800" b="1" dirty="0" smtClean="0">
                <a:solidFill>
                  <a:srgbClr val="00B050"/>
                </a:solidFill>
                <a:latin typeface="Book Antiqua" panose="02040602050305030304" pitchFamily="18" charset="0"/>
              </a:rPr>
              <a:t>3. AUDITOR MUNGKIN SEPAKAT DG KLIEN UNT.</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MENGUNGKAP KOND DILUAR DR ISI </a:t>
            </a:r>
            <a:br>
              <a:rPr lang="id-ID" sz="2800" b="1" dirty="0" smtClean="0">
                <a:solidFill>
                  <a:srgbClr val="00B050"/>
                </a:solidFill>
                <a:latin typeface="Book Antiqua" panose="02040602050305030304" pitchFamily="18" charset="0"/>
              </a:rPr>
            </a:br>
            <a:r>
              <a:rPr lang="id-ID" sz="2800" b="1" dirty="0">
                <a:solidFill>
                  <a:srgbClr val="00B050"/>
                </a:solidFill>
                <a:latin typeface="Book Antiqua" panose="02040602050305030304" pitchFamily="18" charset="0"/>
              </a:rPr>
              <a:t> </a:t>
            </a:r>
            <a:r>
              <a:rPr lang="id-ID" sz="2800" b="1" dirty="0" smtClean="0">
                <a:solidFill>
                  <a:srgbClr val="00B050"/>
                </a:solidFill>
                <a:latin typeface="Book Antiqua" panose="02040602050305030304" pitchFamily="18" charset="0"/>
              </a:rPr>
              <a:t>   TAMBAHAN </a:t>
            </a:r>
            <a:br>
              <a:rPr lang="id-ID" sz="2800" b="1" dirty="0" smtClean="0">
                <a:solidFill>
                  <a:srgbClr val="00B050"/>
                </a:solidFill>
                <a:latin typeface="Book Antiqua" panose="02040602050305030304" pitchFamily="18" charset="0"/>
              </a:rPr>
            </a:br>
            <a:r>
              <a:rPr lang="id-ID" sz="2800" b="1" dirty="0" smtClean="0">
                <a:solidFill>
                  <a:srgbClr val="7030A0"/>
                </a:solidFill>
                <a:latin typeface="Book Antiqua" panose="02040602050305030304" pitchFamily="18" charset="0"/>
              </a:rPr>
              <a:t/>
            </a:r>
            <a:br>
              <a:rPr lang="id-ID" sz="2800" b="1" dirty="0" smtClean="0">
                <a:solidFill>
                  <a:srgbClr val="7030A0"/>
                </a:solidFill>
                <a:latin typeface="Book Antiqua" panose="02040602050305030304" pitchFamily="18" charset="0"/>
              </a:rPr>
            </a:br>
            <a:r>
              <a:rPr lang="id-ID" sz="2800" b="1" dirty="0" smtClean="0">
                <a:solidFill>
                  <a:schemeClr val="accent2">
                    <a:lumMod val="75000"/>
                  </a:schemeClr>
                </a:solidFill>
                <a:latin typeface="Book Antiqua" panose="02040602050305030304" pitchFamily="18" charset="0"/>
              </a:rPr>
              <a:t>MIS: KLIEN MEMNTA AUDITOR MENGUNGKAP </a:t>
            </a:r>
            <a:br>
              <a:rPr lang="id-ID" sz="2800" b="1" dirty="0" smtClean="0">
                <a:solidFill>
                  <a:schemeClr val="accent2">
                    <a:lumMod val="75000"/>
                  </a:schemeClr>
                </a:solidFill>
                <a:latin typeface="Book Antiqua" panose="02040602050305030304" pitchFamily="18" charset="0"/>
              </a:rPr>
            </a:br>
            <a:r>
              <a:rPr lang="id-ID" sz="2800" b="1" dirty="0">
                <a:solidFill>
                  <a:schemeClr val="accent2">
                    <a:lumMod val="75000"/>
                  </a:schemeClr>
                </a:solidFill>
                <a:latin typeface="Book Antiqua" panose="02040602050305030304" pitchFamily="18" charset="0"/>
              </a:rPr>
              <a:t> </a:t>
            </a:r>
            <a:r>
              <a:rPr lang="id-ID" sz="2800" b="1" dirty="0" smtClean="0">
                <a:solidFill>
                  <a:schemeClr val="accent2">
                    <a:lumMod val="75000"/>
                  </a:schemeClr>
                </a:solidFill>
                <a:latin typeface="Book Antiqua" panose="02040602050305030304" pitchFamily="18" charset="0"/>
              </a:rPr>
              <a:t>          ADANYA HAL2 YG KURANG </a:t>
            </a:r>
            <a:br>
              <a:rPr lang="id-ID" sz="2800" b="1" dirty="0" smtClean="0">
                <a:solidFill>
                  <a:schemeClr val="accent2">
                    <a:lumMod val="75000"/>
                  </a:schemeClr>
                </a:solidFill>
                <a:latin typeface="Book Antiqua" panose="02040602050305030304" pitchFamily="18" charset="0"/>
              </a:rPr>
            </a:br>
            <a:r>
              <a:rPr lang="id-ID" sz="2800" b="1" dirty="0" smtClean="0">
                <a:solidFill>
                  <a:schemeClr val="accent2">
                    <a:lumMod val="75000"/>
                  </a:schemeClr>
                </a:solidFill>
                <a:latin typeface="Book Antiqua" panose="02040602050305030304" pitchFamily="18" charset="0"/>
              </a:rPr>
              <a:t>PENTING = KRITERIA YG DISEPAKATI BERSAMA</a:t>
            </a:r>
            <a:br>
              <a:rPr lang="id-ID" sz="2800" b="1" dirty="0" smtClean="0">
                <a:solidFill>
                  <a:schemeClr val="accent2">
                    <a:lumMod val="75000"/>
                  </a:schemeClr>
                </a:solidFill>
                <a:latin typeface="Book Antiqua" panose="02040602050305030304" pitchFamily="18" charset="0"/>
              </a:rPr>
            </a:br>
            <a:endParaRPr lang="id-ID" sz="2800" b="1" dirty="0">
              <a:solidFill>
                <a:schemeClr val="accent2">
                  <a:lumMod val="75000"/>
                </a:schemeClr>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40940612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3200" b="1" dirty="0" smtClean="0">
                <a:solidFill>
                  <a:srgbClr val="FF0000"/>
                </a:solidFill>
                <a:latin typeface="Book Antiqua" panose="02040602050305030304" pitchFamily="18" charset="0"/>
              </a:rPr>
              <a:t/>
            </a:r>
            <a:br>
              <a:rPr lang="id-ID" sz="3200" b="1" dirty="0" smtClean="0">
                <a:solidFill>
                  <a:srgbClr val="FF0000"/>
                </a:solidFill>
                <a:latin typeface="Book Antiqua" panose="02040602050305030304" pitchFamily="18" charset="0"/>
              </a:rPr>
            </a:br>
            <a:r>
              <a:rPr lang="id-ID" sz="2800" b="1" dirty="0" smtClean="0">
                <a:solidFill>
                  <a:srgbClr val="FF0000"/>
                </a:solidFill>
                <a:latin typeface="Book Antiqua" panose="02040602050305030304" pitchFamily="18" charset="0"/>
              </a:rPr>
              <a:t>D. TANGGUNGJAWAB AUDITOR TERKAIT PI.</a:t>
            </a:r>
            <a:br>
              <a:rPr lang="id-ID" sz="2800" b="1" dirty="0" smtClean="0">
                <a:solidFill>
                  <a:srgbClr val="FF0000"/>
                </a:solidFill>
                <a:latin typeface="Book Antiqua" panose="02040602050305030304" pitchFamily="18" charset="0"/>
              </a:rPr>
            </a:br>
            <a:r>
              <a:rPr lang="id-ID" sz="2800" b="1" dirty="0">
                <a:solidFill>
                  <a:srgbClr val="FF0000"/>
                </a:solidFill>
                <a:latin typeface="Book Antiqua" panose="02040602050305030304" pitchFamily="18" charset="0"/>
              </a:rPr>
              <a:t> </a:t>
            </a:r>
            <a:r>
              <a:rPr lang="id-ID" sz="2800" b="1" dirty="0" smtClean="0">
                <a:solidFill>
                  <a:srgbClr val="FF0000"/>
                </a:solidFill>
                <a:latin typeface="Book Antiqua" panose="02040602050305030304" pitchFamily="18" charset="0"/>
              </a:rPr>
              <a:t>     DLM SUATU AUDIT</a:t>
            </a:r>
            <a:br>
              <a:rPr lang="id-ID" sz="2800" b="1" dirty="0" smtClean="0">
                <a:solidFill>
                  <a:srgbClr val="FF0000"/>
                </a:solidFill>
                <a:latin typeface="Book Antiqua" panose="02040602050305030304" pitchFamily="18" charset="0"/>
              </a:rPr>
            </a:br>
            <a:r>
              <a:rPr lang="id-ID" sz="3200" b="1" dirty="0">
                <a:solidFill>
                  <a:srgbClr val="FF0000"/>
                </a:solidFill>
                <a:latin typeface="Book Antiqua" panose="02040602050305030304" pitchFamily="18" charset="0"/>
              </a:rPr>
              <a:t/>
            </a:r>
            <a:br>
              <a:rPr lang="id-ID" sz="3200" b="1" dirty="0">
                <a:solidFill>
                  <a:srgbClr val="FF0000"/>
                </a:solidFill>
                <a:latin typeface="Book Antiqua" panose="02040602050305030304" pitchFamily="18" charset="0"/>
              </a:rPr>
            </a:br>
            <a:r>
              <a:rPr lang="id-ID" sz="2800" b="1" dirty="0" smtClean="0">
                <a:solidFill>
                  <a:srgbClr val="7030A0"/>
                </a:solidFill>
                <a:latin typeface="Book Antiqua" panose="02040602050305030304" pitchFamily="18" charset="0"/>
              </a:rPr>
              <a:t>1. AUDITOR TDK BERKEWAJIBAN MENCARI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KONDISI YG DPAT DILAPORKAN DILUAR YG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MENJADI PERHATIAN SELAMA AUDITNYA</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(KEKURANGINAN MATERIAL DLAM DESAIN &amp;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OPERASI PI. YG BERAKIBAT BURUK THD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KEMAMPUAN ORGANISASI DLM MENCATAT,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MENGOLAH, MERINGKAS &amp; MELAPORKAN </a:t>
            </a:r>
            <a:br>
              <a:rPr lang="id-ID" sz="2800" b="1" dirty="0" smtClean="0">
                <a:solidFill>
                  <a:srgbClr val="7030A0"/>
                </a:solidFill>
                <a:latin typeface="Book Antiqua" panose="02040602050305030304" pitchFamily="18" charset="0"/>
              </a:rPr>
            </a:br>
            <a:r>
              <a:rPr lang="id-ID" sz="2800" b="1" dirty="0">
                <a:solidFill>
                  <a:srgbClr val="7030A0"/>
                </a:solidFill>
                <a:latin typeface="Book Antiqua" panose="02040602050305030304" pitchFamily="18" charset="0"/>
              </a:rPr>
              <a:t> </a:t>
            </a:r>
            <a:r>
              <a:rPr lang="id-ID" sz="2800" b="1" dirty="0" smtClean="0">
                <a:solidFill>
                  <a:srgbClr val="7030A0"/>
                </a:solidFill>
                <a:latin typeface="Book Antiqua" panose="02040602050305030304" pitchFamily="18" charset="0"/>
              </a:rPr>
              <a:t>   DATA KEU.</a:t>
            </a:r>
            <a:br>
              <a:rPr lang="id-ID" sz="2800" b="1" dirty="0" smtClean="0">
                <a:solidFill>
                  <a:srgbClr val="7030A0"/>
                </a:solidFill>
                <a:latin typeface="Book Antiqua" panose="02040602050305030304" pitchFamily="18" charset="0"/>
              </a:rPr>
            </a:br>
            <a:endParaRPr lang="id-ID" sz="2800" b="1" dirty="0">
              <a:solidFill>
                <a:srgbClr val="7030A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764551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smtClean="0">
                <a:solidFill>
                  <a:srgbClr val="FF0000"/>
                </a:solidFill>
                <a:latin typeface="Book Antiqua" panose="02040602050305030304" pitchFamily="18" charset="0"/>
              </a:rPr>
              <a:t>pertimbangan utama auditor :</a:t>
            </a:r>
            <a:br>
              <a:rPr lang="id-ID" sz="3600" b="1" dirty="0" smtClean="0">
                <a:solidFill>
                  <a:srgbClr val="FF0000"/>
                </a:solidFill>
                <a:latin typeface="Book Antiqua" panose="02040602050305030304" pitchFamily="18" charset="0"/>
              </a:rPr>
            </a:br>
            <a:r>
              <a:rPr lang="id-ID" sz="3600" b="1" dirty="0">
                <a:solidFill>
                  <a:srgbClr val="002060"/>
                </a:solidFill>
                <a:latin typeface="Book Antiqua" panose="02040602050305030304" pitchFamily="18" charset="0"/>
              </a:rPr>
              <a:t/>
            </a:r>
            <a:br>
              <a:rPr lang="id-ID" sz="3600" b="1" dirty="0">
                <a:solidFill>
                  <a:srgbClr val="002060"/>
                </a:solidFill>
                <a:latin typeface="Book Antiqua" panose="02040602050305030304" pitchFamily="18" charset="0"/>
              </a:rPr>
            </a:br>
            <a:r>
              <a:rPr lang="id-ID" sz="3600" b="1" dirty="0" smtClean="0">
                <a:solidFill>
                  <a:srgbClr val="002060"/>
                </a:solidFill>
                <a:latin typeface="Book Antiqua" panose="02040602050305030304" pitchFamily="18" charset="0"/>
              </a:rPr>
              <a:t>pengendalian khusus berdampak asersi lap.keu, bukan pada penggolongannya ke dalam komponen tertentu</a:t>
            </a:r>
            <a:endParaRPr lang="id-ID" sz="3200" b="1"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29742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smtClean="0">
                <a:solidFill>
                  <a:srgbClr val="FF0000"/>
                </a:solidFill>
                <a:latin typeface="Book Antiqua" panose="02040602050305030304" pitchFamily="18" charset="0"/>
              </a:rPr>
              <a:t>Komponen pengendalian intern</a:t>
            </a:r>
            <a:br>
              <a:rPr lang="id-ID" sz="3600" b="1" dirty="0" smtClean="0">
                <a:solidFill>
                  <a:srgbClr val="FF0000"/>
                </a:solidFill>
                <a:latin typeface="Book Antiqua" panose="02040602050305030304" pitchFamily="18" charset="0"/>
              </a:rPr>
            </a:br>
            <a:r>
              <a:rPr lang="id-ID" sz="3600" b="1" dirty="0">
                <a:solidFill>
                  <a:srgbClr val="002060"/>
                </a:solidFill>
                <a:latin typeface="Book Antiqua" panose="02040602050305030304" pitchFamily="18" charset="0"/>
              </a:rPr>
              <a:t/>
            </a:r>
            <a:br>
              <a:rPr lang="id-ID" sz="3600" b="1" dirty="0">
                <a:solidFill>
                  <a:srgbClr val="002060"/>
                </a:solidFill>
                <a:latin typeface="Book Antiqua" panose="02040602050305030304" pitchFamily="18" charset="0"/>
              </a:rPr>
            </a:br>
            <a:r>
              <a:rPr lang="id-ID" sz="3600" b="1" dirty="0" smtClean="0">
                <a:solidFill>
                  <a:srgbClr val="002060"/>
                </a:solidFill>
                <a:latin typeface="Book Antiqua" panose="02040602050305030304" pitchFamily="18" charset="0"/>
              </a:rPr>
              <a:t>1. lingkungan pengendalian</a:t>
            </a:r>
            <a:br>
              <a:rPr lang="id-ID" sz="3600" b="1" dirty="0" smtClean="0">
                <a:solidFill>
                  <a:srgbClr val="002060"/>
                </a:solidFill>
                <a:latin typeface="Book Antiqua" panose="02040602050305030304" pitchFamily="18" charset="0"/>
              </a:rPr>
            </a:br>
            <a:r>
              <a:rPr lang="id-ID" sz="3600" b="1" dirty="0" smtClean="0">
                <a:solidFill>
                  <a:srgbClr val="002060"/>
                </a:solidFill>
                <a:latin typeface="Book Antiqua" panose="02040602050305030304" pitchFamily="18" charset="0"/>
              </a:rPr>
              <a:t>2, penaksiran risiko</a:t>
            </a:r>
            <a:br>
              <a:rPr lang="id-ID" sz="3600" b="1" dirty="0" smtClean="0">
                <a:solidFill>
                  <a:srgbClr val="002060"/>
                </a:solidFill>
                <a:latin typeface="Book Antiqua" panose="02040602050305030304" pitchFamily="18" charset="0"/>
              </a:rPr>
            </a:br>
            <a:r>
              <a:rPr lang="id-ID" sz="3600" b="1" dirty="0" smtClean="0">
                <a:solidFill>
                  <a:srgbClr val="002060"/>
                </a:solidFill>
                <a:latin typeface="Book Antiqua" panose="02040602050305030304" pitchFamily="18" charset="0"/>
              </a:rPr>
              <a:t>3. aktivitas pengendalian</a:t>
            </a:r>
            <a:br>
              <a:rPr lang="id-ID" sz="3600" b="1" dirty="0" smtClean="0">
                <a:solidFill>
                  <a:srgbClr val="002060"/>
                </a:solidFill>
                <a:latin typeface="Book Antiqua" panose="02040602050305030304" pitchFamily="18" charset="0"/>
              </a:rPr>
            </a:br>
            <a:r>
              <a:rPr lang="id-ID" sz="3600" b="1" dirty="0" smtClean="0">
                <a:solidFill>
                  <a:srgbClr val="002060"/>
                </a:solidFill>
                <a:latin typeface="Book Antiqua" panose="02040602050305030304" pitchFamily="18" charset="0"/>
              </a:rPr>
              <a:t>4. informasi &amp; komunikasi</a:t>
            </a:r>
            <a:br>
              <a:rPr lang="id-ID" sz="3600" b="1" dirty="0" smtClean="0">
                <a:solidFill>
                  <a:srgbClr val="002060"/>
                </a:solidFill>
                <a:latin typeface="Book Antiqua" panose="02040602050305030304" pitchFamily="18" charset="0"/>
              </a:rPr>
            </a:br>
            <a:r>
              <a:rPr lang="id-ID" sz="3600" b="1" dirty="0" smtClean="0">
                <a:solidFill>
                  <a:srgbClr val="002060"/>
                </a:solidFill>
                <a:latin typeface="Book Antiqua" panose="02040602050305030304" pitchFamily="18" charset="0"/>
              </a:rPr>
              <a:t>5. pemantauan</a:t>
            </a:r>
            <a:endParaRPr lang="id-ID" sz="3200" b="1"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183807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a:solidFill>
                  <a:srgbClr val="002060"/>
                </a:solidFill>
                <a:latin typeface="Book Antiqua" panose="02040602050305030304" pitchFamily="18" charset="0"/>
              </a:rPr>
              <a:t>1. lingkungan </a:t>
            </a:r>
            <a:r>
              <a:rPr lang="id-ID" sz="3600" b="1" dirty="0" smtClean="0">
                <a:solidFill>
                  <a:srgbClr val="002060"/>
                </a:solidFill>
                <a:latin typeface="Book Antiqua" panose="02040602050305030304" pitchFamily="18" charset="0"/>
              </a:rPr>
              <a:t>pengendalian </a:t>
            </a:r>
            <a:br>
              <a:rPr lang="id-ID" sz="3600" b="1" dirty="0" smtClean="0">
                <a:solidFill>
                  <a:srgbClr val="002060"/>
                </a:solidFill>
                <a:latin typeface="Book Antiqua" panose="02040602050305030304" pitchFamily="18" charset="0"/>
              </a:rPr>
            </a:br>
            <a:r>
              <a:rPr lang="id-ID" sz="3600" b="1" dirty="0">
                <a:solidFill>
                  <a:srgbClr val="002060"/>
                </a:solidFill>
                <a:latin typeface="Book Antiqua" panose="02040602050305030304" pitchFamily="18" charset="0"/>
              </a:rPr>
              <a:t/>
            </a:r>
            <a:br>
              <a:rPr lang="id-ID" sz="3600" b="1" dirty="0">
                <a:solidFill>
                  <a:srgbClr val="002060"/>
                </a:solidFill>
                <a:latin typeface="Book Antiqua" panose="02040602050305030304" pitchFamily="18" charset="0"/>
              </a:rPr>
            </a:br>
            <a:r>
              <a:rPr lang="id-ID" sz="3200" b="1" dirty="0" smtClean="0">
                <a:solidFill>
                  <a:srgbClr val="00B050"/>
                </a:solidFill>
                <a:latin typeface="Book Antiqua" panose="02040602050305030304" pitchFamily="18" charset="0"/>
              </a:rPr>
              <a:t>menerapkan corak suatu organisasi, mempengaruhi kesadaran pengendalian org-orgnya.</a:t>
            </a:r>
            <a:br>
              <a:rPr lang="id-ID" sz="3200" b="1" dirty="0" smtClean="0">
                <a:solidFill>
                  <a:srgbClr val="00B050"/>
                </a:solidFill>
                <a:latin typeface="Book Antiqua" panose="02040602050305030304" pitchFamily="18" charset="0"/>
              </a:rPr>
            </a:br>
            <a:r>
              <a:rPr lang="id-ID" sz="3200" b="1" dirty="0" smtClean="0">
                <a:solidFill>
                  <a:srgbClr val="00B050"/>
                </a:solidFill>
                <a:latin typeface="Book Antiqua" panose="02040602050305030304" pitchFamily="18" charset="0"/>
              </a:rPr>
              <a:t>Lingkungan pengendalian mrp dasar untuk semua komponen pi., menyediakan disiplin &amp; struktur</a:t>
            </a:r>
            <a:endParaRPr lang="id-ID" sz="2800" b="1" dirty="0">
              <a:solidFill>
                <a:srgbClr val="00B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3014304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smtClean="0">
                <a:solidFill>
                  <a:srgbClr val="002060"/>
                </a:solidFill>
                <a:latin typeface="Book Antiqua" panose="02040602050305030304" pitchFamily="18" charset="0"/>
              </a:rPr>
              <a:t>2. </a:t>
            </a:r>
            <a:r>
              <a:rPr lang="id-ID" sz="3600" b="1" dirty="0">
                <a:solidFill>
                  <a:srgbClr val="002060"/>
                </a:solidFill>
                <a:latin typeface="Book Antiqua" panose="02040602050305030304" pitchFamily="18" charset="0"/>
              </a:rPr>
              <a:t>penaksiran </a:t>
            </a:r>
            <a:r>
              <a:rPr lang="id-ID" sz="3600" b="1" dirty="0" smtClean="0">
                <a:solidFill>
                  <a:srgbClr val="002060"/>
                </a:solidFill>
                <a:latin typeface="Book Antiqua" panose="02040602050305030304" pitchFamily="18" charset="0"/>
              </a:rPr>
              <a:t>risiko :</a:t>
            </a:r>
            <a:br>
              <a:rPr lang="id-ID" sz="3600" b="1" dirty="0" smtClean="0">
                <a:solidFill>
                  <a:srgbClr val="002060"/>
                </a:solidFill>
                <a:latin typeface="Book Antiqua" panose="02040602050305030304" pitchFamily="18" charset="0"/>
              </a:rPr>
            </a:br>
            <a:r>
              <a:rPr lang="id-ID" sz="3200" b="1" dirty="0">
                <a:solidFill>
                  <a:srgbClr val="00B050"/>
                </a:solidFill>
                <a:latin typeface="Book Antiqua" panose="02040602050305030304" pitchFamily="18" charset="0"/>
              </a:rPr>
              <a:t/>
            </a:r>
            <a:br>
              <a:rPr lang="id-ID" sz="3200" b="1" dirty="0">
                <a:solidFill>
                  <a:srgbClr val="00B050"/>
                </a:solidFill>
                <a:latin typeface="Book Antiqua" panose="02040602050305030304" pitchFamily="18" charset="0"/>
              </a:rPr>
            </a:br>
            <a:r>
              <a:rPr lang="id-ID" sz="3200" b="1" dirty="0" smtClean="0">
                <a:solidFill>
                  <a:srgbClr val="00B050"/>
                </a:solidFill>
                <a:latin typeface="Book Antiqua" panose="02040602050305030304" pitchFamily="18" charset="0"/>
              </a:rPr>
              <a:t>identifikasi entitas &amp; analisis thd riko yg relevan untuk mencapai tujuanya, membentuk suana ratu dasar untuk menentukan bagaimana risiko hrs dikelola</a:t>
            </a:r>
            <a:r>
              <a:rPr lang="id-ID" sz="3600" b="1" dirty="0">
                <a:solidFill>
                  <a:srgbClr val="002060"/>
                </a:solidFill>
                <a:latin typeface="Book Antiqua" panose="02040602050305030304" pitchFamily="18" charset="0"/>
              </a:rPr>
              <a:t/>
            </a:r>
            <a:br>
              <a:rPr lang="id-ID" sz="3600" b="1" dirty="0">
                <a:solidFill>
                  <a:srgbClr val="002060"/>
                </a:solidFill>
                <a:latin typeface="Book Antiqua" panose="02040602050305030304" pitchFamily="18" charset="0"/>
              </a:rPr>
            </a:br>
            <a:endParaRPr lang="id-ID" sz="3200" b="1"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258998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455313"/>
            <a:ext cx="9068586" cy="3683950"/>
          </a:xfrm>
        </p:spPr>
        <p:txBody>
          <a:bodyPr/>
          <a:lstStyle/>
          <a:p>
            <a:pPr algn="l"/>
            <a:r>
              <a:rPr lang="id-ID" sz="3600" b="1" dirty="0">
                <a:solidFill>
                  <a:srgbClr val="002060"/>
                </a:solidFill>
                <a:latin typeface="Book Antiqua" panose="02040602050305030304" pitchFamily="18" charset="0"/>
              </a:rPr>
              <a:t>3. aktivitas pengendalian</a:t>
            </a:r>
            <a:br>
              <a:rPr lang="id-ID" sz="3600" b="1" dirty="0">
                <a:solidFill>
                  <a:srgbClr val="002060"/>
                </a:solidFill>
                <a:latin typeface="Book Antiqua" panose="02040602050305030304" pitchFamily="18" charset="0"/>
              </a:rPr>
            </a:br>
            <a:r>
              <a:rPr lang="id-ID" sz="3600" b="1" dirty="0">
                <a:solidFill>
                  <a:srgbClr val="002060"/>
                </a:solidFill>
                <a:latin typeface="Book Antiqua" panose="02040602050305030304" pitchFamily="18" charset="0"/>
              </a:rPr>
              <a:t/>
            </a:r>
            <a:br>
              <a:rPr lang="id-ID" sz="3600" b="1" dirty="0">
                <a:solidFill>
                  <a:srgbClr val="002060"/>
                </a:solidFill>
                <a:latin typeface="Book Antiqua" panose="02040602050305030304" pitchFamily="18" charset="0"/>
              </a:rPr>
            </a:br>
            <a:r>
              <a:rPr lang="id-ID" sz="3600" b="1" dirty="0" smtClean="0">
                <a:solidFill>
                  <a:srgbClr val="00B050"/>
                </a:solidFill>
                <a:latin typeface="Book Antiqua" panose="02040602050305030304" pitchFamily="18" charset="0"/>
              </a:rPr>
              <a:t>kebijakan &amp; prosedur yg membantu menjamin bahwa araha</a:t>
            </a:r>
            <a:r>
              <a:rPr lang="id-ID" sz="3200" b="1" dirty="0" smtClean="0">
                <a:solidFill>
                  <a:srgbClr val="00B050"/>
                </a:solidFill>
                <a:latin typeface="Book Antiqua" panose="02040602050305030304" pitchFamily="18" charset="0"/>
              </a:rPr>
              <a:t> manajemen dilaksanakan</a:t>
            </a:r>
            <a:endParaRPr lang="id-ID" sz="3200" b="1" dirty="0">
              <a:solidFill>
                <a:srgbClr val="00B050"/>
              </a:solidFill>
              <a:latin typeface="Book Antiqua" panose="02040602050305030304" pitchFamily="18" charset="0"/>
            </a:endParaRPr>
          </a:p>
        </p:txBody>
      </p:sp>
      <p:sp>
        <p:nvSpPr>
          <p:cNvPr id="3" name="Subtitle 2"/>
          <p:cNvSpPr>
            <a:spLocks noGrp="1"/>
          </p:cNvSpPr>
          <p:nvPr>
            <p:ph type="subTitle" idx="1"/>
          </p:nvPr>
        </p:nvSpPr>
        <p:spPr>
          <a:xfrm>
            <a:off x="1615255" y="5712372"/>
            <a:ext cx="9070848" cy="457201"/>
          </a:xfrm>
        </p:spPr>
        <p:txBody>
          <a:bodyPr/>
          <a:lstStyle/>
          <a:p>
            <a:endParaRPr lang="id-ID" dirty="0"/>
          </a:p>
        </p:txBody>
      </p:sp>
    </p:spTree>
    <p:extLst>
      <p:ext uri="{BB962C8B-B14F-4D97-AF65-F5344CB8AC3E}">
        <p14:creationId xmlns:p14="http://schemas.microsoft.com/office/powerpoint/2010/main" val="3109528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223</TotalTime>
  <Words>149</Words>
  <Application>Microsoft Office PowerPoint</Application>
  <PresentationFormat>Widescreen</PresentationFormat>
  <Paragraphs>47</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Book Antiqua</vt:lpstr>
      <vt:lpstr>Century Gothic</vt:lpstr>
      <vt:lpstr>Garamond</vt:lpstr>
      <vt:lpstr>Savon</vt:lpstr>
      <vt:lpstr>Pengendalian intern</vt:lpstr>
      <vt:lpstr>Hakekat pengendalian intern : 1. pertimbangan auditor atas pi 2. siklus akuntansi 3. hal2 lain terkait pi </vt:lpstr>
      <vt:lpstr> definisi pengendalian intern :  proses yg dipengaruhi oleh direksi, manajemen dan pegawai lain yg dirancang untuk memberikan keyakianan memadai mengenai pencapaian tujuan dalam kategori berikut : 1. keandalan lap keu 2. efektifitas &amp; efisiensi operasi 3. ketaatan terhadap hukum &amp; peraturan </vt:lpstr>
      <vt:lpstr> pertimbangan auditor dalam penjagaan aktiva dari   pemerolehan, penggunaan, atau penjualan/penghentian pemakaian aktiva yg tidak diotorsasi umumnya dibatasi hanya yg  relevan dg keandalan pelaporan keuangan</vt:lpstr>
      <vt:lpstr>pertimbangan utama auditor :  pengendalian khusus berdampak asersi lap.keu, bukan pada penggolongannya ke dalam komponen tertentu</vt:lpstr>
      <vt:lpstr>Komponen pengendalian intern  1. lingkungan pengendalian 2, penaksiran risiko 3. aktivitas pengendalian 4. informasi &amp; komunikasi 5. pemantauan</vt:lpstr>
      <vt:lpstr>1. lingkungan pengendalian   menerapkan corak suatu organisasi, mempengaruhi kesadaran pengendalian org-orgnya. Lingkungan pengendalian mrp dasar untuk semua komponen pi., menyediakan disiplin &amp; struktur</vt:lpstr>
      <vt:lpstr>2. penaksiran risiko :  identifikasi entitas &amp; analisis thd riko yg relevan untuk mencapai tujuanya, membentuk suana ratu dasar untuk menentukan bagaimana risiko hrs dikelola </vt:lpstr>
      <vt:lpstr>3. aktivitas pengendalian  kebijakan &amp; prosedur yg membantu menjamin bahwa araha manajemen dilaksanakan</vt:lpstr>
      <vt:lpstr>4. informasi &amp; komunikasi  pengidentifikasian, penangkapan, dan pertukaran informasi dlm suatu bentuk dan waktu yg memungkinkan org melaksanakan tanggungjawab mereka</vt:lpstr>
      <vt:lpstr>5. pemantauan  proses yg menentukan kualitas kinerja pengendalian intern sepanjang waktu</vt:lpstr>
      <vt:lpstr>Keterbatasan pengendalian intern : a. Pertimbangan manusia dalam         pengAmbilan keputusan bisa          salah b.   PI,  dpt rusak krn kegagalan yg bersifat         menusiawi, spt kekeliruan atau         kesalahan yg sifatnya sederhana c.  Pengendalian dpt tdk efektif krn        adanya kolusi diantara 2 org/lbh</vt:lpstr>
      <vt:lpstr>keterbatasan pengendalian intern : d.  Manajemen mengensampingkan PI. E.  By pi, entitas tdk boleh melebiihi       manfaat yg diharapkan dr P. tsb f. Adat istiadat, kultur &amp; cg dpt      mencegah terjadinya kecurangan      yg dilakukan yg dilakukan oleh       manajemen, namun tdk mrp       pencegahan yg bersifat mutlak</vt:lpstr>
      <vt:lpstr>Pertimbangan auditor atas pi. </vt:lpstr>
      <vt:lpstr> Pertimbangan dlm plan :      pertimbangan menyeluruh, auditor hrs     mendapatkan pemahaman msg2 dr 5      komponen pi yg cukup untuk      merencanakan audt dg melaksanakan      prosedur unt memahami desain      pengendalian yg relevan dg suatu audit     lap.keu. &amp; apakah pengendalian tsb  tlah      dioperasikan.  </vt:lpstr>
      <vt:lpstr>Pertimbangan dlm plan :     auditor jg mempertimbangkan penaksiran risiko     bawaan, pertimbangan ttg materialitas &amp;      kompleksitas &amp; kecanggihan operasi entitas &amp;      sistem, termasuk apakah metode Pengendalian      pengolahan informasi didasarkan pd  prosedur      manual  yg terlepas dr komputer atau sgt      tergantung pd pengendalian berbasis komputer,      dlm merancang pengujian substantif</vt:lpstr>
      <vt:lpstr>Pertimbangan dlm plan :  1. faktor lingkungan pengendalian       integritas &amp; nilai etika, komitmen thd       kompetisi, partisipasi dewan      komisaris/komite audit, filosofi &amp; gaya      operasi manajemen,  struktur organisasi,      pemberian wewenang &amp; tanggungjawab,      kebijakan &amp; praktik sdm </vt:lpstr>
      <vt:lpstr> pemahaman yg dibutuhkan auditor – memahami sikap, kesadaran, &amp; tindakan manajemen &amp; dewan komisaris thd PI., dg mempertimbangkan substansi pengendalian maupun dampaknya secara kolektif</vt:lpstr>
      <vt:lpstr>Pertimbangan dlm plan :  2.  penaksiran risiko  penaksiran risiko entitas untuk tujuan pelaporan keuangan mrp identifikasi, analisis &amp; manajemen thd risiko yg relevan dg penyusunan lap.keu. Yg wajar sesuai sak di indonesia, risiko2 relevan thd pelap.keu.meliputi :  </vt:lpstr>
      <vt:lpstr>Pertimbangan dlm plan : meliputi lanjut .....  perubahan dalam lingkungan operasi, personel baru, sistem informasi yg beru diperbaiki, teknologi baru, lini produk, produk atau aktivitas, operasi ln, standar akuntansi baru</vt:lpstr>
      <vt:lpstr>pemahaman yg dibutuhkan auditor – memahami bagaimana manajemen mempertimbangkan risiko yg relevan dg tujuan pelaporan keu. &amp; memutuskan ttg tindakan yg ditunjukkan ke risiko tsb </vt:lpstr>
      <vt:lpstr> pemahaman yg dibutuhkan auditor : 1. pada waktu auditor memperoleh      pemahaman ttg komponen lain, ia jg      memperoleh pemahaman atas aktivitas        pengendalian (mis: dlm memperoleh      pemahaman ttg dokumen, catatan, &amp; thp     pengolahan dlm sistem pelaporan keu. Yg      berkaitan dg kas, auditor jg mungkin      menyadari bahwa rekening   bank      tlah direkonsiliasi)</vt:lpstr>
      <vt:lpstr>Pertimbangan dlm plan :  3.  aktivitas pengendalian  aktivitas pengendalian yg mungkin relevan dg audit dapat digolongkan sbg kebijakan &amp; prosedur yg berkaitan dg : a. Review thd kinerja financial (ineff/ eff) b. Pengolahan informasi c. Pengendalian fisik atas aset d. Pemisahan tugas (otorisasi, pencatatan,        penjagaan aset)  </vt:lpstr>
      <vt:lpstr>2.  Auditor hrs mempertimbangkan apakah         diperlukan perhatian tambhan untuk       memperoleh pemahaman atas aktivitas       pengendalian dalam audit plan  3. biasanya, audit plan tdk Mn mensyARATKAN           PEMAHAMAn  atas aktivitas pengendalian yg     berkaitan dg setiap saldo akun, gol transksi,      dan komponen pengungkapan dlm lap.keu. Atau      setiap asersi yg relevan dengan saldo akun,      transaksi, &amp; pengungkapan tsb. </vt:lpstr>
      <vt:lpstr> Pertimbangan dlm plan : 4.  informasi dan komunikasi  sistem informasi yg relevan dg tujuan pelap. Keu. Yg meliputi sistem akuntansi terdiri dr metode &amp; catatan yg dibangun untuk mencatat, mengolah, meringkas, dan melaporkan transaksi &amp; untuk memelihari akuntabilitas aktiva, hutang &amp; ekuitas komunikasi mencakup penyediaan suatu pemahaman ttg peran &amp; tanggungjawb individual berkaitan dg pi thd pelap.keu.</vt:lpstr>
      <vt:lpstr> pemahaman yg dibutuhkan auditor : auditor hrs memperoleh pengetahuan memadai untuk memahami 1. gol transaksi dlm entitas yg signifikan dg      lap.keu. 2. bgm transaksi tsb dimulai 3. catatan ak., info pendukung, akun ttt dlm      lap.keu. 4. pengolahan akuntansi mulai dr bukti sampe      lap.keu. 5. cara mengkomunikasikan peran &amp; tanggung      jawab pelap.keu.</vt:lpstr>
      <vt:lpstr> Pertimbangan dlm plan :  5.  pemantauan proses penentuan kualitas kinerja pi. Sepanjang waktu, &amp; mencakup penentuan desain &amp; operasi pengendalian tepat waktu &amp; pengambilan tindakan koreksi  (pemantauan dilaksanakan melalui kegiatan yg berlangsung scr terus menerus, ev. Scr terpisah / kombinasi dr ke2 nya)</vt:lpstr>
      <vt:lpstr> pemahaman yg dibutuhkan auditor :  auditor hrs memperoleh pengetahuan memadai ttg tipe utama aktivitas entitas yg digunakan unt memantau pi. Thd pelap.keu., termasuk bgm aktivitas digunakan unt. Melaksanakan tindakan  koreksi</vt:lpstr>
      <vt:lpstr> prosedur unt. memperoleh pemahaman pi.  1. pengalaman sblnya 2. permintaan keterngan dr      manajemen, supervisor, &amp; staff 3. inspeksi dokumen 4, observasi atas aktivitas</vt:lpstr>
      <vt:lpstr> dokumen pemahaman : tergantung pd entitas   persh besar : bagian alur, kuesioner, tabel keputusan persh kecil : dokumen cukup dlm  bentuk memorandum</vt:lpstr>
      <vt:lpstr>dampak pi. Dlam penaksiran risiko pengendalian  a. Menyeluruh – risiko pengendalian adl risiko        salah saji material tdk dpt dicegah / dideteksi        oleh pi. B. Penaksiran risiko pengendalian dibawah       (1) tingkat maksimum mencakup, pengidentifikasi       an pengendalian khusus yg relevan dg asersi       khusus yg kemungkinna mencegah salah saji       material dlm asersi tsb. (2) pelaks pengujian      pengendalian unt.mengevaluasi efektifitas pi tsb</vt:lpstr>
      <vt:lpstr>Dampak pi. Dlam penaksiran risiko pengendalian c. Risiko pengendalian hrs ditaksir dalam bentuk asersi lap.keu. 1. penyajian &amp; disclouser 2. eksistensi 3. hak &amp; kewajiban 4. kelengkapan 5, penilaian 6,  pengendalian dpt mempunyai dampak pervasif 7. pengendalian  punya pengaruh thd suatu asersi      dlm akun &amp; kelp transaksi </vt:lpstr>
      <vt:lpstr> dampak pi. Dlam penaksiran risiko pengendalian  d. Pengujian pengendalian : prosedur yg diarahkan baik        efektivitas desain maupun operasi pengendalian dg        pendekatan ( minta ket. Pegawai, inspeksi dokumen,        observasi lapang, pengulangan penerapan pengendalian        oleh auditor)   e. Kesimpulan yg dicapai dr hasil penaksiran risiko       pengendalian disebut tingkat risiko pengendalian       taksiran yg didasarkan pada  efektivitas desain &amp; operasi,       semakin rendah risiko, smkin tinggi keyakinan oleh bukti       audit, tingkat risiko pengendalian taksiran dan risiko       bawaan akan menentukan tingkat risiko deteksi yg dpt       diterima</vt:lpstr>
      <vt:lpstr>dampak pi. Dlam penaksiran risiko pengendalian  (3) menurunnya tingkat risiko deteksi yg dapt diterima menyebabkan meningkatnya keyakinan yg diperoleh dr pengujian substantif, auditor dpt memodivikasi sifat (mengubah prosedur yg lebh efektif), saat ( kurang mengandalkan pd periode interim) dan/atau luas pengujian (lbh byk pengujian substantif)</vt:lpstr>
      <vt:lpstr>SIKLUS PELAP. AKUNTANSI KEUANGAN  INPUT                                         PEMROSESAN                                                   OUTPUT      DOK.SUMBER                        JURNAL, BB,                                                         INFO KEU.               DOK.PENGIRIMAN             J.PENJUALAN                                                    BB  OS          FJ        CEK &amp;                                     J. TERIMA KAS                                                  BB NOTA KIRIM</vt:lpstr>
      <vt:lpstr>HAL2 LAIN TERKAIT PI. </vt:lpstr>
      <vt:lpstr> A. HUB. PEMAHAMAN DG PEAKSIRAN PI. 1. AUDITOR SERINGKALI MERENCANAKAN      PELAKSANAAN BBRP PENGUJIAN      PENGENDALIAN BERSAMA DG PEMEROLEHAN      PEMAHAMAN ATAS PI. 2. PENGUJIAN AUDIT YG DIMAKSUD UNTUK      MEMPEROLEH PEMAHAMAN PI. DPT      MEMBERIKAN BUKTI MENGENAI EFEKTIVITAS,      BAIK DESAIN MAUPUN OPERASI      PENGENDALIAN YG RELEVAN DG ASERSI TTT      (DPT DIGUNAKAN SBG PENGUJIAN PI.)</vt:lpstr>
      <vt:lpstr>3. PENGUJIAN PENGEDALIAN TAMBAHAN      DPT DILAKUKAN UNTUK MEMBENARKAN     PENGURANGAN LBIH LANJUT TINGKAT      RISIKO PENGENDALIAN TAKSIRAN</vt:lpstr>
      <vt:lpstr> B. BUKTI YG MENDUKUNG TINGKAT       RISIKO PENGENDALIAN TAKSIRAN 1. TDK ADA 1 PENGUJIAN PENGENDALIAN       SPESIFIK YG PALING LAYAK , &amp; AUDITR      HRS MEMILIH CARA PENGUJIAN DR       BERBAGAI TEKNIK YG ADA, SPT       PERMINTAN KETERANGN,       PENGAMATAN, ISNPEKSI &amp;       PELAKSANAAN ULANG</vt:lpstr>
      <vt:lpstr>  2. KLO TDK TERSEDIA DOKUMEN UNT     MENDUKUNG PENGUJIAN,      PENGAMATAN, PERMINT.KETERANGAN,      TEKNIK AUDIT DG BANTUAN KOMPUTER      DPT DIGUNAKAN</vt:lpstr>
      <vt:lpstr> C. RISIKO PENGENDALIAN &amp; RISIKO DETEKSI  1. TUJUAN AKHIR MEMBANTU AUDITOR      DLM MENGEVALUASI RSIKO ADANYA      SLAH SAJI MATERIAL DLM LAP.KEU. 2. HUB TERBALIK ANTARA TINGKAT RISIKO      PENGENDALIAN &amp; DETIKSI</vt:lpstr>
      <vt:lpstr>3. BIASANYA PENAKSIRAN TKGT RISIKO      PENGENDALIAN TDK BOLEH TERLAMPAU      RENDAH SAMPAI MENGHILANGKAN     PERLUNYA AUDITOR MELAKUKAN      PENGUJIAN SUBSTANTIF        UNT.MEMBATASI RISIKO DETEKSI ATAS      SMUA TRNSAKSI</vt:lpstr>
      <vt:lpstr>4. DLM BBRP KEADAAN, HASIL PENGUJIAN      TERINCI ATS TRANSAKSI DPT JG BERLAKU     SEBAGAI PENGUJIAN PENGENDALIAN</vt:lpstr>
      <vt:lpstr> C. RISIKO PENGENDALIAN &amp; RISIKO DETEKSI  1. TUJUAN AKHIR MEMBANTU AUDITOR      DLM MENGEVALUASI RSIKO ADANYA      SLAH SAJI MATERIAL DLM LAP.KEU. 2. HUB TERBALIK ANTARA TINGKAT RISIKO      PENGENDALIAN &amp; DETIKSI</vt:lpstr>
      <vt:lpstr>  D. TANGGUNGJAWAB AUDITOR TERKAIT PI.       DLM SUATU AUDIT  1. AUDITOR TDK BERKEWAJIBAN MENCARI      KONDISI YG DPAT DILAPORKAN DILUAR YG      MENJADI PERHATIAN SELAMA AUDITNYA     (KEKURANGINAN MATERIAL DLAM DESAIN &amp;      OPERASI PI. YG BERAKIBAT BURUK THD      KEMAMPUAN ORGANISASI DLM MENCATAT,      MENGOLAH, MERINGKAS &amp; MELAPORKAN      DATA KEU. </vt:lpstr>
      <vt:lpstr>   2. KOMUNIKASI DITUJUKAN KPD KOMITE AUDIT/      ORG DG KEWENANGANNYA &amp;      TANGGUNGJAWABNYA 3. AUDITOR MUNGKIN SEPAKAT DG KLIEN UNT.     MENGUNGKAP KOND DILUAR DR ISI      TAMBAHAN   MIS: KLIEN MEMNTA AUDITOR MENGUNGKAP             ADANYA HAL2 YG KURANG  PENTING = KRITERIA YG DISEPAKATI BERSAMA </vt:lpstr>
      <vt:lpstr>  D. TANGGUNGJAWAB AUDITOR TERKAIT PI.       DLM SUATU AUDIT  1. AUDITOR TDK BERKEWAJIBAN MENCARI      KONDISI YG DPAT DILAPORKAN DILUAR YG      MENJADI PERHATIAN SELAMA AUDITNYA     (KEKURANGINAN MATERIAL DLAM DESAIN &amp;      OPERASI PI. YG BERAKIBAT BURUK THD      KEMAMPUAN ORGANISASI DLM MENCATAT,      MENGOLAH, MERINGKAS &amp; MELAPORKAN      DATA KEU.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Pengendalian intern</dc:title>
  <dc:creator>Limitless</dc:creator>
  <cp:lastModifiedBy>Limitless</cp:lastModifiedBy>
  <cp:revision>27</cp:revision>
  <dcterms:created xsi:type="dcterms:W3CDTF">2015-04-06T14:42:00Z</dcterms:created>
  <dcterms:modified xsi:type="dcterms:W3CDTF">2015-04-06T18:30:41Z</dcterms:modified>
</cp:coreProperties>
</file>